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4" r:id="rId9"/>
    <p:sldId id="287" r:id="rId10"/>
    <p:sldId id="296" r:id="rId11"/>
    <p:sldId id="291" r:id="rId12"/>
    <p:sldId id="297" r:id="rId13"/>
    <p:sldId id="298" r:id="rId14"/>
    <p:sldId id="302" r:id="rId15"/>
    <p:sldId id="301" r:id="rId16"/>
    <p:sldId id="300" r:id="rId17"/>
    <p:sldId id="299" r:id="rId18"/>
    <p:sldId id="288"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Open Sans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075" y="4081248"/>
            <a:ext cx="18288000" cy="2276260"/>
            <a:chOff x="0" y="0"/>
            <a:chExt cx="8688391" cy="1081422"/>
          </a:xfrm>
        </p:grpSpPr>
        <p:sp>
          <p:nvSpPr>
            <p:cNvPr id="3" name="Freeform 3"/>
            <p:cNvSpPr/>
            <p:nvPr/>
          </p:nvSpPr>
          <p:spPr>
            <a:xfrm>
              <a:off x="0" y="0"/>
              <a:ext cx="8688391" cy="1081422"/>
            </a:xfrm>
            <a:custGeom>
              <a:avLst/>
              <a:gdLst/>
              <a:ahLst/>
              <a:cxnLst/>
              <a:rect l="l" t="t" r="r" b="b"/>
              <a:pathLst>
                <a:path w="8688391" h="1081422">
                  <a:moveTo>
                    <a:pt x="0" y="0"/>
                  </a:moveTo>
                  <a:lnTo>
                    <a:pt x="8688391" y="0"/>
                  </a:lnTo>
                  <a:lnTo>
                    <a:pt x="8688391" y="1081422"/>
                  </a:lnTo>
                  <a:lnTo>
                    <a:pt x="0" y="1081422"/>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9525"/>
              <a:ext cx="8688391" cy="1090947"/>
            </a:xfrm>
            <a:prstGeom prst="rect">
              <a:avLst/>
            </a:prstGeom>
          </p:spPr>
          <p:txBody>
            <a:bodyPr lIns="10059" tIns="10059" rIns="10059" bIns="10059" rtlCol="0" anchor="ctr"/>
            <a:lstStyle/>
            <a:p>
              <a:pPr algn="ctr">
                <a:lnSpc>
                  <a:spcPts val="1496"/>
                </a:lnSpc>
                <a:spcBef>
                  <a:spcPct val="0"/>
                </a:spcBef>
              </a:pPr>
              <a:endParaRPr/>
            </a:p>
          </p:txBody>
        </p:sp>
      </p:grpSp>
      <p:sp>
        <p:nvSpPr>
          <p:cNvPr id="5" name="Freeform 5"/>
          <p:cNvSpPr/>
          <p:nvPr/>
        </p:nvSpPr>
        <p:spPr>
          <a:xfrm>
            <a:off x="16408210" y="8665701"/>
            <a:ext cx="1189201" cy="1185197"/>
          </a:xfrm>
          <a:custGeom>
            <a:avLst/>
            <a:gdLst/>
            <a:ahLst/>
            <a:cxnLst/>
            <a:rect l="l" t="t" r="r" b="b"/>
            <a:pathLst>
              <a:path w="1189201" h="1185197">
                <a:moveTo>
                  <a:pt x="0" y="0"/>
                </a:moveTo>
                <a:lnTo>
                  <a:pt x="1189201" y="0"/>
                </a:lnTo>
                <a:lnTo>
                  <a:pt x="1189201" y="1185198"/>
                </a:lnTo>
                <a:lnTo>
                  <a:pt x="0" y="1185198"/>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457200" y="4393031"/>
            <a:ext cx="16947915" cy="2107308"/>
          </a:xfrm>
          <a:prstGeom prst="rect">
            <a:avLst/>
          </a:prstGeom>
        </p:spPr>
        <p:txBody>
          <a:bodyPr lIns="0" tIns="0" rIns="0" bIns="0" rtlCol="0" anchor="t">
            <a:spAutoFit/>
          </a:bodyPr>
          <a:lstStyle/>
          <a:p>
            <a:pPr algn="ctr">
              <a:lnSpc>
                <a:spcPts val="5599"/>
              </a:lnSpc>
            </a:pPr>
            <a:r>
              <a:rPr lang="en-US" sz="4000" b="1" dirty="0">
                <a:solidFill>
                  <a:srgbClr val="FCFCFC"/>
                </a:solidFill>
                <a:latin typeface="Times New Roman" panose="02020603050405020304" pitchFamily="18" charset="0"/>
                <a:ea typeface="Open Sans Bold"/>
                <a:cs typeface="Times New Roman" panose="02020603050405020304" pitchFamily="18" charset="0"/>
                <a:sym typeface="Open Sans Bold"/>
              </a:rPr>
              <a:t>BSB0</a:t>
            </a:r>
            <a:r>
              <a:rPr lang="ro-RO" sz="4000" b="1" dirty="0">
                <a:solidFill>
                  <a:srgbClr val="FCFCFC"/>
                </a:solidFill>
                <a:latin typeface="Times New Roman" panose="02020603050405020304" pitchFamily="18" charset="0"/>
                <a:ea typeface="Open Sans Bold"/>
                <a:cs typeface="Times New Roman" panose="02020603050405020304" pitchFamily="18" charset="0"/>
                <a:sym typeface="Open Sans Bold"/>
              </a:rPr>
              <a:t>0020 BlueC</a:t>
            </a:r>
          </a:p>
          <a:p>
            <a:pPr algn="ctr">
              <a:lnSpc>
                <a:spcPts val="5599"/>
              </a:lnSpc>
            </a:pPr>
            <a:r>
              <a:rPr lang="en-US" sz="3200" b="1" dirty="0">
                <a:solidFill>
                  <a:schemeClr val="bg1"/>
                </a:solidFill>
                <a:latin typeface="Times New Roman" panose="02020603050405020304" pitchFamily="18" charset="0"/>
                <a:cs typeface="Times New Roman" panose="02020603050405020304" pitchFamily="18" charset="0"/>
              </a:rPr>
              <a:t>Carbon Binding Blue Black Sea</a:t>
            </a:r>
            <a:endParaRPr lang="en-US" sz="3200" dirty="0">
              <a:solidFill>
                <a:schemeClr val="bg1"/>
              </a:solidFill>
              <a:latin typeface="Times New Roman" panose="02020603050405020304" pitchFamily="18" charset="0"/>
              <a:cs typeface="Times New Roman" panose="02020603050405020304" pitchFamily="18" charset="0"/>
            </a:endParaRPr>
          </a:p>
          <a:p>
            <a:pPr algn="ctr">
              <a:lnSpc>
                <a:spcPts val="5599"/>
              </a:lnSpc>
            </a:pPr>
            <a:endParaRPr lang="en-US" sz="3999" b="1" dirty="0">
              <a:solidFill>
                <a:srgbClr val="FCFCFC"/>
              </a:solidFill>
              <a:latin typeface="Open Sans Bold"/>
              <a:ea typeface="Open Sans Bold"/>
              <a:cs typeface="Open Sans Bold"/>
              <a:sym typeface="Open Sans Bold"/>
            </a:endParaRPr>
          </a:p>
        </p:txBody>
      </p:sp>
      <p:sp>
        <p:nvSpPr>
          <p:cNvPr id="8" name="TextBox 8"/>
          <p:cNvSpPr txBox="1"/>
          <p:nvPr/>
        </p:nvSpPr>
        <p:spPr>
          <a:xfrm>
            <a:off x="14112860" y="7676144"/>
            <a:ext cx="3484551" cy="745254"/>
          </a:xfrm>
          <a:prstGeom prst="rect">
            <a:avLst/>
          </a:prstGeom>
        </p:spPr>
        <p:txBody>
          <a:bodyPr lIns="0" tIns="0" rIns="0" bIns="0" rtlCol="0" anchor="t">
            <a:spAutoFit/>
          </a:bodyPr>
          <a:lstStyle/>
          <a:p>
            <a:pPr algn="r">
              <a:lnSpc>
                <a:spcPts val="3022"/>
              </a:lnSpc>
            </a:pPr>
            <a:r>
              <a:rPr lang="en-US" sz="2159" b="1" dirty="0" err="1">
                <a:solidFill>
                  <a:srgbClr val="1EB2A3"/>
                </a:solidFill>
                <a:latin typeface="Open Sans Bold"/>
                <a:ea typeface="Open Sans Bold"/>
                <a:cs typeface="Open Sans Bold"/>
                <a:sym typeface="Open Sans Bold"/>
              </a:rPr>
              <a:t>Programme</a:t>
            </a:r>
            <a:r>
              <a:rPr lang="en-US" sz="2159" b="1" dirty="0">
                <a:solidFill>
                  <a:srgbClr val="1EB2A3"/>
                </a:solidFill>
                <a:latin typeface="Open Sans Bold"/>
                <a:ea typeface="Open Sans Bold"/>
                <a:cs typeface="Open Sans Bold"/>
                <a:sym typeface="Open Sans Bold"/>
              </a:rPr>
              <a:t> priority: </a:t>
            </a:r>
          </a:p>
          <a:p>
            <a:pPr algn="r">
              <a:lnSpc>
                <a:spcPts val="3022"/>
              </a:lnSpc>
            </a:pPr>
            <a:r>
              <a:rPr lang="en-US" sz="2159" b="1" dirty="0">
                <a:solidFill>
                  <a:srgbClr val="1EB2A3"/>
                </a:solidFill>
                <a:latin typeface="Open Sans Bold"/>
                <a:ea typeface="Open Sans Bold"/>
                <a:cs typeface="Open Sans Bold"/>
                <a:sym typeface="Open Sans Bold"/>
              </a:rPr>
              <a:t>Blue and Smart Region</a:t>
            </a:r>
          </a:p>
        </p:txBody>
      </p:sp>
      <p:sp>
        <p:nvSpPr>
          <p:cNvPr id="22" name="Rectangle 21">
            <a:extLst>
              <a:ext uri="{FF2B5EF4-FFF2-40B4-BE49-F238E27FC236}">
                <a16:creationId xmlns:a16="http://schemas.microsoft.com/office/drawing/2014/main" id="{B71C2B53-0ACE-4B6B-A18C-6C4CF06CD249}"/>
              </a:ext>
            </a:extLst>
          </p:cNvPr>
          <p:cNvSpPr/>
          <p:nvPr/>
        </p:nvSpPr>
        <p:spPr>
          <a:xfrm>
            <a:off x="4359157" y="9697009"/>
            <a:ext cx="9144000" cy="307777"/>
          </a:xfrm>
          <a:prstGeom prst="rect">
            <a:avLst/>
          </a:prstGeom>
        </p:spPr>
        <p:txBody>
          <a:bodyPr>
            <a:spAutoFit/>
          </a:bodyPr>
          <a:lstStyle/>
          <a:p>
            <a:pPr algn="ctr"/>
            <a:r>
              <a:rPr lang="ro-RO" sz="1400" b="1" dirty="0">
                <a:latin typeface="Times New Roman" panose="02020603050405020304" pitchFamily="18" charset="0"/>
                <a:cs typeface="Times New Roman" panose="02020603050405020304" pitchFamily="18" charset="0"/>
              </a:rPr>
              <a:t>08– 09 May  2025</a:t>
            </a:r>
            <a:endParaRPr lang="en-US" sz="1400" dirty="0">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68D721FD-28F0-4DB9-99AD-568E76E4C1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78011" y="387007"/>
            <a:ext cx="2819400" cy="2296308"/>
          </a:xfrm>
          <a:prstGeom prst="rect">
            <a:avLst/>
          </a:prstGeom>
          <a:noFill/>
        </p:spPr>
      </p:pic>
      <p:pic>
        <p:nvPicPr>
          <p:cNvPr id="24" name="Resim 9">
            <a:extLst>
              <a:ext uri="{FF2B5EF4-FFF2-40B4-BE49-F238E27FC236}">
                <a16:creationId xmlns:a16="http://schemas.microsoft.com/office/drawing/2014/main" id="{83047289-6C66-4F9B-AC54-D74C3D5FB8A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088" y="926435"/>
            <a:ext cx="4791711" cy="1524636"/>
          </a:xfrm>
          <a:prstGeom prst="rect">
            <a:avLst/>
          </a:prstGeom>
          <a:noFill/>
          <a:ln>
            <a:noFill/>
          </a:ln>
        </p:spPr>
      </p:pic>
      <p:sp>
        <p:nvSpPr>
          <p:cNvPr id="6" name="Rectangle 5">
            <a:extLst>
              <a:ext uri="{FF2B5EF4-FFF2-40B4-BE49-F238E27FC236}">
                <a16:creationId xmlns:a16="http://schemas.microsoft.com/office/drawing/2014/main" id="{9AEF1BAB-D245-4651-828B-C563C01392E3}"/>
              </a:ext>
            </a:extLst>
          </p:cNvPr>
          <p:cNvSpPr/>
          <p:nvPr/>
        </p:nvSpPr>
        <p:spPr>
          <a:xfrm>
            <a:off x="4191000" y="9360565"/>
            <a:ext cx="9144000" cy="646331"/>
          </a:xfrm>
          <a:prstGeom prst="rect">
            <a:avLst/>
          </a:prstGeom>
        </p:spPr>
        <p:txBody>
          <a:bodyPr>
            <a:spAutoFit/>
          </a:bodyPr>
          <a:lstStyle/>
          <a:p>
            <a:pPr algn="ctr"/>
            <a:r>
              <a:rPr lang="ro-RO" b="1" dirty="0">
                <a:solidFill>
                  <a:srgbClr val="00007F"/>
                </a:solidFill>
                <a:latin typeface="Times New Roman" panose="02020603050405020304" pitchFamily="18" charset="0"/>
                <a:cs typeface="Times New Roman" panose="02020603050405020304" pitchFamily="18" charset="0"/>
              </a:rPr>
              <a:t>PP3  </a:t>
            </a:r>
            <a:r>
              <a:rPr lang="en-US" b="1" dirty="0">
                <a:solidFill>
                  <a:srgbClr val="00007F"/>
                </a:solidFill>
                <a:latin typeface="Times New Roman" panose="02020603050405020304" pitchFamily="18" charset="0"/>
                <a:cs typeface="Times New Roman" panose="02020603050405020304" pitchFamily="18" charset="0"/>
              </a:rPr>
              <a:t>Ecological Counseling Center </a:t>
            </a:r>
            <a:r>
              <a:rPr lang="en-US" b="1" dirty="0" err="1">
                <a:solidFill>
                  <a:srgbClr val="00007F"/>
                </a:solidFill>
                <a:latin typeface="Times New Roman" panose="02020603050405020304" pitchFamily="18" charset="0"/>
                <a:cs typeface="Times New Roman" panose="02020603050405020304" pitchFamily="18" charset="0"/>
              </a:rPr>
              <a:t>Cahul</a:t>
            </a:r>
            <a:br>
              <a:rPr lang="en-US" dirty="0"/>
            </a:br>
            <a:endParaRPr lang="en-US" dirty="0"/>
          </a:p>
        </p:txBody>
      </p:sp>
      <p:sp>
        <p:nvSpPr>
          <p:cNvPr id="12" name="Freeform 14">
            <a:extLst>
              <a:ext uri="{FF2B5EF4-FFF2-40B4-BE49-F238E27FC236}">
                <a16:creationId xmlns:a16="http://schemas.microsoft.com/office/drawing/2014/main" id="{30A73007-B7B6-45F2-8886-354355616781}"/>
              </a:ext>
            </a:extLst>
          </p:cNvPr>
          <p:cNvSpPr/>
          <p:nvPr/>
        </p:nvSpPr>
        <p:spPr>
          <a:xfrm>
            <a:off x="11941474" y="606480"/>
            <a:ext cx="2247903" cy="1874432"/>
          </a:xfrm>
          <a:custGeom>
            <a:avLst/>
            <a:gdLst/>
            <a:ahLst/>
            <a:cxnLst/>
            <a:rect l="l" t="t" r="r" b="b"/>
            <a:pathLst>
              <a:path w="683050" h="609074">
                <a:moveTo>
                  <a:pt x="0" y="0"/>
                </a:moveTo>
                <a:lnTo>
                  <a:pt x="683051" y="0"/>
                </a:lnTo>
                <a:lnTo>
                  <a:pt x="683051" y="609074"/>
                </a:lnTo>
                <a:lnTo>
                  <a:pt x="0" y="609074"/>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8" name="Rectangle 7">
            <a:extLst>
              <a:ext uri="{FF2B5EF4-FFF2-40B4-BE49-F238E27FC236}">
                <a16:creationId xmlns:a16="http://schemas.microsoft.com/office/drawing/2014/main" id="{B5D8C65E-0C88-403C-96C4-F53A9F2A1708}"/>
              </a:ext>
            </a:extLst>
          </p:cNvPr>
          <p:cNvSpPr/>
          <p:nvPr/>
        </p:nvSpPr>
        <p:spPr>
          <a:xfrm>
            <a:off x="7772400" y="2552700"/>
            <a:ext cx="9448800" cy="5730864"/>
          </a:xfrm>
          <a:prstGeom prst="rect">
            <a:avLst/>
          </a:prstGeom>
        </p:spPr>
        <p:txBody>
          <a:bodyPr wrap="square">
            <a:spAutoFit/>
          </a:bodyPr>
          <a:lstStyle/>
          <a:p>
            <a:pPr algn="just">
              <a:lnSpc>
                <a:spcPct val="200000"/>
              </a:lnSpc>
            </a:pP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b="1" i="1" dirty="0" err="1">
                <a:latin typeface="Times New Roman" panose="02020603050405020304" pitchFamily="18" charset="0"/>
                <a:cs typeface="Times New Roman" panose="02020603050405020304" pitchFamily="18" charset="0"/>
              </a:rPr>
              <a:t>Ceratophyllum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demersum</a:t>
            </a:r>
            <a:r>
              <a:rPr lang="en-US" sz="2000" b="1" i="1" dirty="0">
                <a:latin typeface="Times New Roman" panose="02020603050405020304" pitchFamily="18" charset="0"/>
                <a:cs typeface="Times New Roman" panose="02020603050405020304" pitchFamily="18" charset="0"/>
              </a:rPr>
              <a:t> L.</a:t>
            </a:r>
            <a:r>
              <a:rPr lang="en-US" sz="2000" dirty="0">
                <a:latin typeface="Times New Roman" panose="02020603050405020304" pitchFamily="18" charset="0"/>
                <a:cs typeface="Times New Roman" panose="02020603050405020304" pitchFamily="18" charset="0"/>
              </a:rPr>
              <a:t> – Key species for the analysis of freshwater ecosystems</a:t>
            </a:r>
          </a:p>
          <a:p>
            <a:pPr>
              <a:lnSpc>
                <a:spcPct val="150000"/>
              </a:lnSpc>
            </a:pPr>
            <a:r>
              <a:rPr lang="en-US" sz="2000" dirty="0" err="1">
                <a:latin typeface="Times New Roman" panose="02020603050405020304" pitchFamily="18" charset="0"/>
                <a:cs typeface="Times New Roman" panose="02020603050405020304" pitchFamily="18" charset="0"/>
              </a:rPr>
              <a:t>Ceratophyllum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demersum</a:t>
            </a:r>
            <a:r>
              <a:rPr lang="en-US" sz="2000" dirty="0">
                <a:latin typeface="Times New Roman" panose="02020603050405020304" pitchFamily="18" charset="0"/>
                <a:cs typeface="Times New Roman" panose="02020603050405020304" pitchFamily="18" charset="0"/>
              </a:rPr>
              <a:t> is a submerged aquatic plant, widely distributed in stagnant or slow-flowing freshwaters, and is one of the most common species found in the south of the Republic of Moldova, including the Lower Prut Biosphere Reserve. This species is recognized for its ability to form dense vegetation masses, to quickly colonize new habitats and to significantly influence the chemistry and biological structure of the aquatic environment.</a:t>
            </a:r>
          </a:p>
          <a:p>
            <a:pPr>
              <a:lnSpc>
                <a:spcPct val="150000"/>
              </a:lnSpc>
            </a:pPr>
            <a:r>
              <a:rPr lang="en-US" sz="2000" dirty="0">
                <a:latin typeface="Times New Roman" panose="02020603050405020304" pitchFamily="18" charset="0"/>
                <a:cs typeface="Times New Roman" panose="02020603050405020304" pitchFamily="18" charset="0"/>
              </a:rPr>
              <a:t>Relevant data:</a:t>
            </a:r>
          </a:p>
          <a:p>
            <a:pPr>
              <a:lnSpc>
                <a:spcPct val="150000"/>
              </a:lnSpc>
            </a:pPr>
            <a:r>
              <a:rPr lang="en-US" sz="2000" dirty="0">
                <a:latin typeface="Times New Roman" panose="02020603050405020304" pitchFamily="18" charset="0"/>
                <a:cs typeface="Times New Roman" panose="02020603050405020304" pitchFamily="18" charset="0"/>
              </a:rPr>
              <a:t>Documented presence in over 80% of lentic water bodies in the south of the country</a:t>
            </a:r>
          </a:p>
          <a:p>
            <a:pPr>
              <a:lnSpc>
                <a:spcPct val="150000"/>
              </a:lnSpc>
            </a:pPr>
            <a:r>
              <a:rPr lang="en-US" sz="2000" dirty="0">
                <a:latin typeface="Times New Roman" panose="02020603050405020304" pitchFamily="18" charset="0"/>
                <a:cs typeface="Times New Roman" panose="02020603050405020304" pitchFamily="18" charset="0"/>
              </a:rPr>
              <a:t>Average biomass: 2.5–6.0 kg/m² (wet), depending on the season and water </a:t>
            </a:r>
            <a:r>
              <a:rPr lang="en-US" sz="2000" dirty="0" err="1">
                <a:latin typeface="Times New Roman" panose="02020603050405020304" pitchFamily="18" charset="0"/>
                <a:cs typeface="Times New Roman" panose="02020603050405020304" pitchFamily="18" charset="0"/>
              </a:rPr>
              <a:t>trophicity</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High tolerance to moderate pollution conditions, variable pH and increased turbidity</a:t>
            </a:r>
          </a:p>
        </p:txBody>
      </p:sp>
      <p:sp>
        <p:nvSpPr>
          <p:cNvPr id="12" name="Rectangle 11">
            <a:extLst>
              <a:ext uri="{FF2B5EF4-FFF2-40B4-BE49-F238E27FC236}">
                <a16:creationId xmlns:a16="http://schemas.microsoft.com/office/drawing/2014/main" id="{BAFA4EEC-4D78-44F5-A7F4-DDAC24185E5D}"/>
              </a:ext>
            </a:extLst>
          </p:cNvPr>
          <p:cNvSpPr/>
          <p:nvPr/>
        </p:nvSpPr>
        <p:spPr>
          <a:xfrm>
            <a:off x="5774356" y="1204837"/>
            <a:ext cx="8915400" cy="1077218"/>
          </a:xfrm>
          <a:prstGeom prst="rect">
            <a:avLst/>
          </a:prstGeom>
        </p:spPr>
        <p:txBody>
          <a:bodyPr wrap="square">
            <a:spAutoFit/>
          </a:bodyPr>
          <a:lstStyle/>
          <a:p>
            <a:r>
              <a:rPr lang="en-US" sz="3200" b="1" i="1" dirty="0" err="1">
                <a:latin typeface="Times New Roman" panose="02020603050405020304" pitchFamily="18" charset="0"/>
                <a:cs typeface="Times New Roman" panose="02020603050405020304" pitchFamily="18" charset="0"/>
              </a:rPr>
              <a:t>Ceratophyllum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demersum</a:t>
            </a:r>
            <a:r>
              <a:rPr lang="en-US" sz="3200" b="1" dirty="0">
                <a:latin typeface="Times New Roman" panose="02020603050405020304" pitchFamily="18" charset="0"/>
                <a:cs typeface="Times New Roman" panose="02020603050405020304" pitchFamily="18" charset="0"/>
              </a:rPr>
              <a:t> L. </a:t>
            </a:r>
          </a:p>
          <a:p>
            <a:pPr algn="ctr"/>
            <a:endParaRPr lang="en-US" sz="3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BC43208-6A84-41DE-9DEA-8A427B715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140493"/>
            <a:ext cx="6248400" cy="5426375"/>
          </a:xfrm>
          <a:prstGeom prst="rect">
            <a:avLst/>
          </a:prstGeom>
        </p:spPr>
      </p:pic>
    </p:spTree>
    <p:extLst>
      <p:ext uri="{BB962C8B-B14F-4D97-AF65-F5344CB8AC3E}">
        <p14:creationId xmlns:p14="http://schemas.microsoft.com/office/powerpoint/2010/main" val="341768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9" name="Rectangle 8">
            <a:extLst>
              <a:ext uri="{FF2B5EF4-FFF2-40B4-BE49-F238E27FC236}">
                <a16:creationId xmlns:a16="http://schemas.microsoft.com/office/drawing/2014/main" id="{1A0EA1DF-DD02-462E-A01E-A597CDFD8939}"/>
              </a:ext>
            </a:extLst>
          </p:cNvPr>
          <p:cNvSpPr/>
          <p:nvPr/>
        </p:nvSpPr>
        <p:spPr>
          <a:xfrm>
            <a:off x="6324600" y="3619500"/>
            <a:ext cx="10972800" cy="4191981"/>
          </a:xfrm>
          <a:prstGeom prst="rect">
            <a:avLst/>
          </a:prstGeom>
        </p:spPr>
        <p:txBody>
          <a:bodyPr wrap="square">
            <a:spAutoFit/>
          </a:bodyPr>
          <a:lstStyle/>
          <a:p>
            <a:pPr>
              <a:lnSpc>
                <a:spcPct val="150000"/>
              </a:lnSpc>
            </a:pPr>
            <a:r>
              <a:rPr lang="en-US" sz="2000" b="1" dirty="0">
                <a:latin typeface="Times New Roman" panose="02020603050405020304" pitchFamily="18" charset="0"/>
                <a:cs typeface="Times New Roman" panose="02020603050405020304" pitchFamily="18" charset="0"/>
              </a:rPr>
              <a:t>Hornwort</a:t>
            </a:r>
            <a:r>
              <a:rPr lang="en-US" sz="2000" dirty="0">
                <a:latin typeface="Times New Roman" panose="02020603050405020304" pitchFamily="18" charset="0"/>
                <a:cs typeface="Times New Roman" panose="02020603050405020304" pitchFamily="18" charset="0"/>
              </a:rPr>
              <a:t> is a plant without anchored roots, which floats freely or is semi-fixed in the water column. It has long, thread-like leaves arranged in whorls (8–10 per node), allowing for a large surface area for gas exchange and nutrient absorption.</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Relevant ecological mechanisms:</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b="1" dirty="0">
                <a:latin typeface="Times New Roman" panose="02020603050405020304" pitchFamily="18" charset="0"/>
                <a:cs typeface="Times New Roman" panose="02020603050405020304" pitchFamily="18" charset="0"/>
              </a:rPr>
              <a:t>Intense vegetative reproduction</a:t>
            </a:r>
            <a:r>
              <a:rPr lang="en-US" sz="2000" dirty="0">
                <a:latin typeface="Times New Roman" panose="02020603050405020304" pitchFamily="18" charset="0"/>
                <a:cs typeface="Times New Roman" panose="02020603050405020304" pitchFamily="18" charset="0"/>
              </a:rPr>
              <a:t>: broken stems easily regenerate</a:t>
            </a:r>
          </a:p>
          <a:p>
            <a:pPr>
              <a:lnSpc>
                <a:spcPct val="150000"/>
              </a:lnSpc>
            </a:pPr>
            <a:r>
              <a:rPr lang="en-US" sz="2000" b="1" dirty="0">
                <a:latin typeface="Times New Roman" panose="02020603050405020304" pitchFamily="18" charset="0"/>
                <a:cs typeface="Times New Roman" panose="02020603050405020304" pitchFamily="18" charset="0"/>
              </a:rPr>
              <a:t>Rapid growth</a:t>
            </a:r>
            <a:r>
              <a:rPr lang="en-US" sz="2000" dirty="0">
                <a:latin typeface="Times New Roman" panose="02020603050405020304" pitchFamily="18" charset="0"/>
                <a:cs typeface="Times New Roman" panose="02020603050405020304" pitchFamily="18" charset="0"/>
              </a:rPr>
              <a:t>: up to 1.8 cm/day, with peak growth during May–July</a:t>
            </a:r>
          </a:p>
          <a:p>
            <a:pPr>
              <a:lnSpc>
                <a:spcPct val="150000"/>
              </a:lnSpc>
            </a:pPr>
            <a:r>
              <a:rPr lang="en-US" sz="2000" b="1" dirty="0">
                <a:latin typeface="Times New Roman" panose="02020603050405020304" pitchFamily="18" charset="0"/>
                <a:cs typeface="Times New Roman" panose="02020603050405020304" pitchFamily="18" charset="0"/>
              </a:rPr>
              <a:t>Ecological plasticity</a:t>
            </a:r>
            <a:r>
              <a:rPr lang="en-US" sz="2000" dirty="0">
                <a:latin typeface="Times New Roman" panose="02020603050405020304" pitchFamily="18" charset="0"/>
                <a:cs typeface="Times New Roman" panose="02020603050405020304" pitchFamily="18" charset="0"/>
              </a:rPr>
              <a:t>: tolerates temperature fluctuations between 10–30°C and low oxygen concentrations</a:t>
            </a:r>
          </a:p>
          <a:p>
            <a:pPr>
              <a:lnSpc>
                <a:spcPct val="150000"/>
              </a:lnSpc>
            </a:pPr>
            <a:r>
              <a:rPr lang="en-US" sz="2000" b="1" dirty="0">
                <a:latin typeface="Times New Roman" panose="02020603050405020304" pitchFamily="18" charset="0"/>
                <a:cs typeface="Times New Roman" panose="02020603050405020304" pitchFamily="18" charset="0"/>
              </a:rPr>
              <a:t>Important role in habitat structure</a:t>
            </a:r>
            <a:r>
              <a:rPr lang="en-US" sz="2000" dirty="0">
                <a:latin typeface="Times New Roman" panose="02020603050405020304" pitchFamily="18" charset="0"/>
                <a:cs typeface="Times New Roman" panose="02020603050405020304" pitchFamily="18" charset="0"/>
              </a:rPr>
              <a:t> – reduces excessive solar radiation and stabilizes water temperature</a:t>
            </a:r>
          </a:p>
        </p:txBody>
      </p:sp>
      <p:pic>
        <p:nvPicPr>
          <p:cNvPr id="12" name="Picture 11">
            <a:extLst>
              <a:ext uri="{FF2B5EF4-FFF2-40B4-BE49-F238E27FC236}">
                <a16:creationId xmlns:a16="http://schemas.microsoft.com/office/drawing/2014/main" id="{9E7AE822-AE3F-4EEB-B5A8-F216E8D9E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43300"/>
            <a:ext cx="5178952" cy="5341478"/>
          </a:xfrm>
          <a:prstGeom prst="rect">
            <a:avLst/>
          </a:prstGeom>
        </p:spPr>
      </p:pic>
      <p:sp>
        <p:nvSpPr>
          <p:cNvPr id="15" name="Rectangle 4">
            <a:extLst>
              <a:ext uri="{FF2B5EF4-FFF2-40B4-BE49-F238E27FC236}">
                <a16:creationId xmlns:a16="http://schemas.microsoft.com/office/drawing/2014/main" id="{48F89D6C-DE5C-4198-BA8B-042F8A52F84B}"/>
              </a:ext>
            </a:extLst>
          </p:cNvPr>
          <p:cNvSpPr>
            <a:spLocks noChangeArrowheads="1"/>
          </p:cNvSpPr>
          <p:nvPr/>
        </p:nvSpPr>
        <p:spPr bwMode="auto">
          <a:xfrm>
            <a:off x="4343400" y="1542427"/>
            <a:ext cx="101195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2" eaLnBrk="0" fontAlgn="base" hangingPunct="0">
              <a:spcBef>
                <a:spcPct val="0"/>
              </a:spcBef>
              <a:spcAft>
                <a:spcPct val="0"/>
              </a:spcAft>
            </a:pP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Morphology, Biology, and Adaptation Mechanisms</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16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dirty="0"/>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8" name="Rectangle 7">
            <a:extLst>
              <a:ext uri="{FF2B5EF4-FFF2-40B4-BE49-F238E27FC236}">
                <a16:creationId xmlns:a16="http://schemas.microsoft.com/office/drawing/2014/main" id="{EAC49DCF-CFA0-4C81-926B-E3D2967F6DFF}"/>
              </a:ext>
            </a:extLst>
          </p:cNvPr>
          <p:cNvSpPr/>
          <p:nvPr/>
        </p:nvSpPr>
        <p:spPr>
          <a:xfrm>
            <a:off x="6629400" y="2906932"/>
            <a:ext cx="10591800" cy="5576976"/>
          </a:xfrm>
          <a:prstGeom prst="rect">
            <a:avLst/>
          </a:prstGeom>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Eutrophication control</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 absorbs significant amounts of nitrogen and phosphorus:</a:t>
            </a:r>
          </a:p>
          <a:p>
            <a:pPr>
              <a:lnSpc>
                <a:spcPct val="150000"/>
              </a:lnSpc>
            </a:pPr>
            <a:r>
              <a:rPr lang="en-US" sz="2000" dirty="0">
                <a:latin typeface="Times New Roman" panose="02020603050405020304" pitchFamily="18" charset="0"/>
                <a:cs typeface="Times New Roman" panose="02020603050405020304" pitchFamily="18" charset="0"/>
              </a:rPr>
              <a:t>Total nitrogen: 1.1 g/day</a:t>
            </a:r>
          </a:p>
          <a:p>
            <a:pPr>
              <a:lnSpc>
                <a:spcPct val="150000"/>
              </a:lnSpc>
            </a:pPr>
            <a:r>
              <a:rPr lang="en-US" sz="2000" dirty="0">
                <a:latin typeface="Times New Roman" panose="02020603050405020304" pitchFamily="18" charset="0"/>
                <a:cs typeface="Times New Roman" panose="02020603050405020304" pitchFamily="18" charset="0"/>
              </a:rPr>
              <a:t>Phosphorus: 0.12 g/day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densely colonized areas, nutrient concentrations can decrease by up to 40%, reducing the risk of algal blooms.</a:t>
            </a:r>
          </a:p>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Contribution to carbon sequestration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Due to its high biomass, it stores approximately 290–360 g C/year.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Plant degradation contributes to organic matter deposits at the bottom of water bodies.</a:t>
            </a:r>
          </a:p>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Biodiversity support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 provides shelter for over 60 species of macroinvertebrates and serves as a breeding ground for fish and a refuge for larvae.</a:t>
            </a:r>
          </a:p>
        </p:txBody>
      </p:sp>
      <p:pic>
        <p:nvPicPr>
          <p:cNvPr id="12" name="Picture 11">
            <a:extLst>
              <a:ext uri="{FF2B5EF4-FFF2-40B4-BE49-F238E27FC236}">
                <a16:creationId xmlns:a16="http://schemas.microsoft.com/office/drawing/2014/main" id="{66F9B232-6E2E-4A7C-8606-7D3E9FBA1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71107"/>
            <a:ext cx="5638800" cy="5953510"/>
          </a:xfrm>
          <a:prstGeom prst="rect">
            <a:avLst/>
          </a:prstGeom>
        </p:spPr>
      </p:pic>
      <p:sp>
        <p:nvSpPr>
          <p:cNvPr id="14" name="Rectangle 13">
            <a:extLst>
              <a:ext uri="{FF2B5EF4-FFF2-40B4-BE49-F238E27FC236}">
                <a16:creationId xmlns:a16="http://schemas.microsoft.com/office/drawing/2014/main" id="{0FB71451-F646-4248-B2C6-926D451D5A9D}"/>
              </a:ext>
            </a:extLst>
          </p:cNvPr>
          <p:cNvSpPr/>
          <p:nvPr/>
        </p:nvSpPr>
        <p:spPr>
          <a:xfrm>
            <a:off x="5133056" y="1044053"/>
            <a:ext cx="10436447" cy="584775"/>
          </a:xfrm>
          <a:prstGeom prst="rect">
            <a:avLst/>
          </a:prstGeom>
        </p:spPr>
        <p:txBody>
          <a:bodyPr wrap="none">
            <a:spAutoFit/>
          </a:bodyPr>
          <a:lstStyle/>
          <a:p>
            <a:pPr lvl="0" eaLnBrk="0" fontAlgn="base" hangingPunct="0">
              <a:spcBef>
                <a:spcPct val="0"/>
              </a:spcBef>
              <a:spcAft>
                <a:spcPct val="0"/>
              </a:spcAft>
            </a:pPr>
            <a:r>
              <a:rPr lang="en-US" altLang="en-US" sz="3200" b="1" dirty="0">
                <a:latin typeface="Times New Roman" panose="02020603050405020304" pitchFamily="18" charset="0"/>
                <a:cs typeface="Times New Roman" panose="02020603050405020304" pitchFamily="18" charset="0"/>
              </a:rPr>
              <a:t>Ecosystem Services Provided by </a:t>
            </a:r>
            <a:r>
              <a:rPr lang="en-US" altLang="en-US" sz="3200" b="1" i="1" dirty="0" err="1">
                <a:latin typeface="Times New Roman" panose="02020603050405020304" pitchFamily="18" charset="0"/>
                <a:cs typeface="Times New Roman" panose="02020603050405020304" pitchFamily="18" charset="0"/>
              </a:rPr>
              <a:t>Ceratophyllum</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demersum</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44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8" name="Rectangle 7">
            <a:extLst>
              <a:ext uri="{FF2B5EF4-FFF2-40B4-BE49-F238E27FC236}">
                <a16:creationId xmlns:a16="http://schemas.microsoft.com/office/drawing/2014/main" id="{1B28CF49-E6CE-4428-AB82-C67BB9D5DC6B}"/>
              </a:ext>
            </a:extLst>
          </p:cNvPr>
          <p:cNvSpPr/>
          <p:nvPr/>
        </p:nvSpPr>
        <p:spPr>
          <a:xfrm>
            <a:off x="6248400" y="3924300"/>
            <a:ext cx="10820400" cy="4191981"/>
          </a:xfrm>
          <a:prstGeom prst="rect">
            <a:avLst/>
          </a:prstGeom>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In the absence of seagrasses (e.g., </a:t>
            </a:r>
            <a:r>
              <a:rPr lang="en-US" sz="2000" i="1" dirty="0" err="1">
                <a:latin typeface="Times New Roman" panose="02020603050405020304" pitchFamily="18" charset="0"/>
                <a:cs typeface="Times New Roman" panose="02020603050405020304" pitchFamily="18" charset="0"/>
              </a:rPr>
              <a:t>Zostera</a:t>
            </a:r>
            <a:r>
              <a:rPr lang="en-US" sz="2000" i="1" dirty="0">
                <a:latin typeface="Times New Roman" panose="02020603050405020304" pitchFamily="18" charset="0"/>
                <a:cs typeface="Times New Roman" panose="02020603050405020304" pitchFamily="18" charset="0"/>
              </a:rPr>
              <a:t> marina</a:t>
            </a:r>
            <a:r>
              <a:rPr lang="en-US" sz="2000" dirty="0">
                <a:latin typeface="Times New Roman" panose="02020603050405020304" pitchFamily="18" charset="0"/>
                <a:cs typeface="Times New Roman" panose="02020603050405020304" pitchFamily="18" charset="0"/>
              </a:rPr>
              <a:t>) in the Lower Prut region, </a:t>
            </a:r>
            <a:r>
              <a:rPr lang="en-US" sz="2000" i="1" dirty="0" err="1">
                <a:latin typeface="Times New Roman" panose="02020603050405020304" pitchFamily="18" charset="0"/>
                <a:cs typeface="Times New Roman" panose="02020603050405020304" pitchFamily="18" charset="0"/>
              </a:rPr>
              <a:t>Ceratophyllum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demersum</a:t>
            </a:r>
            <a:r>
              <a:rPr lang="en-US" sz="2000" dirty="0">
                <a:latin typeface="Times New Roman" panose="02020603050405020304" pitchFamily="18" charset="0"/>
                <a:cs typeface="Times New Roman" panose="02020603050405020304" pitchFamily="18" charset="0"/>
              </a:rPr>
              <a:t> serves as a functional-ecological alternative:</a:t>
            </a:r>
          </a:p>
          <a:p>
            <a:pPr marL="342900"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has a comparable carbon sequestration profile, achieving 70–80% of the performance of marine </a:t>
            </a:r>
            <a:r>
              <a:rPr lang="en-US" sz="2000" dirty="0" err="1">
                <a:latin typeface="Times New Roman" panose="02020603050405020304" pitchFamily="18" charset="0"/>
                <a:cs typeface="Times New Roman" panose="02020603050405020304" pitchFamily="18" charset="0"/>
              </a:rPr>
              <a:t>seagrasse</a:t>
            </a:r>
            <a:endParaRPr lang="ro-RO" sz="20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is easily monitored using standardized methods (e.g., underwater transects, wet biomass sampling)</a:t>
            </a:r>
            <a:endParaRPr lang="ro-RO" sz="20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is integrated into water quality bioassessment schemes, serving as an indicator under the European Water Framework Directive (WFD)</a:t>
            </a:r>
            <a:endParaRPr lang="ro-RO" sz="20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enables the application of a methodology adapted to freshwater ecosystems, while remaining aligned with the requirements of the INTERREG NEXT Black Sea Basin program</a:t>
            </a:r>
          </a:p>
        </p:txBody>
      </p:sp>
      <p:pic>
        <p:nvPicPr>
          <p:cNvPr id="12" name="Picture 11">
            <a:extLst>
              <a:ext uri="{FF2B5EF4-FFF2-40B4-BE49-F238E27FC236}">
                <a16:creationId xmlns:a16="http://schemas.microsoft.com/office/drawing/2014/main" id="{BA6DE7CD-8915-4BB1-8625-3C188B71F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467100"/>
            <a:ext cx="5257800" cy="5181600"/>
          </a:xfrm>
          <a:prstGeom prst="rect">
            <a:avLst/>
          </a:prstGeom>
        </p:spPr>
      </p:pic>
      <p:sp>
        <p:nvSpPr>
          <p:cNvPr id="14" name="Rectangle 2">
            <a:extLst>
              <a:ext uri="{FF2B5EF4-FFF2-40B4-BE49-F238E27FC236}">
                <a16:creationId xmlns:a16="http://schemas.microsoft.com/office/drawing/2014/main" id="{D0E855B3-3527-426E-A4B1-900CAE922F24}"/>
              </a:ext>
            </a:extLst>
          </p:cNvPr>
          <p:cNvSpPr>
            <a:spLocks noChangeArrowheads="1"/>
          </p:cNvSpPr>
          <p:nvPr/>
        </p:nvSpPr>
        <p:spPr bwMode="auto">
          <a:xfrm>
            <a:off x="5105400" y="1289233"/>
            <a:ext cx="858876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2" eaLnBrk="0" fontAlgn="base" hangingPunct="0">
              <a:spcBef>
                <a:spcPct val="0"/>
              </a:spcBef>
              <a:spcAft>
                <a:spcPct val="0"/>
              </a:spcAft>
            </a:pP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Scientific Relevance for the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BlueC</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Project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253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11" name="Picture 10">
            <a:extLst>
              <a:ext uri="{FF2B5EF4-FFF2-40B4-BE49-F238E27FC236}">
                <a16:creationId xmlns:a16="http://schemas.microsoft.com/office/drawing/2014/main" id="{E846BB3A-C65D-46BE-B648-B458BC540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336"/>
            <a:ext cx="18288000" cy="9426328"/>
          </a:xfrm>
          <a:prstGeom prst="rect">
            <a:avLst/>
          </a:prstGeom>
        </p:spPr>
      </p:pic>
      <p:sp>
        <p:nvSpPr>
          <p:cNvPr id="12" name="Rectangle 11">
            <a:extLst>
              <a:ext uri="{FF2B5EF4-FFF2-40B4-BE49-F238E27FC236}">
                <a16:creationId xmlns:a16="http://schemas.microsoft.com/office/drawing/2014/main" id="{38F54D7D-B19D-454C-9309-FFFFEE9782CB}"/>
              </a:ext>
            </a:extLst>
          </p:cNvPr>
          <p:cNvSpPr/>
          <p:nvPr/>
        </p:nvSpPr>
        <p:spPr>
          <a:xfrm>
            <a:off x="4191000" y="1714500"/>
            <a:ext cx="9341724"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OSPAR Marine Litter Monitoring Survey</a:t>
            </a:r>
          </a:p>
        </p:txBody>
      </p:sp>
    </p:spTree>
    <p:extLst>
      <p:ext uri="{BB962C8B-B14F-4D97-AF65-F5344CB8AC3E}">
        <p14:creationId xmlns:p14="http://schemas.microsoft.com/office/powerpoint/2010/main" val="207469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10" name="Rectangle 9">
            <a:extLst>
              <a:ext uri="{FF2B5EF4-FFF2-40B4-BE49-F238E27FC236}">
                <a16:creationId xmlns:a16="http://schemas.microsoft.com/office/drawing/2014/main" id="{94130E72-6B39-48E8-A004-B0E7CA9F3824}"/>
              </a:ext>
            </a:extLst>
          </p:cNvPr>
          <p:cNvSpPr/>
          <p:nvPr/>
        </p:nvSpPr>
        <p:spPr>
          <a:xfrm>
            <a:off x="6858000" y="1866900"/>
            <a:ext cx="6213560"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Manta Lake, Republic of Moldova</a:t>
            </a:r>
          </a:p>
        </p:txBody>
      </p:sp>
      <p:sp>
        <p:nvSpPr>
          <p:cNvPr id="11" name="Rectangle 10">
            <a:extLst>
              <a:ext uri="{FF2B5EF4-FFF2-40B4-BE49-F238E27FC236}">
                <a16:creationId xmlns:a16="http://schemas.microsoft.com/office/drawing/2014/main" id="{D5F8E18A-BF6E-4EDD-8892-4FB64B745880}"/>
              </a:ext>
            </a:extLst>
          </p:cNvPr>
          <p:cNvSpPr/>
          <p:nvPr/>
        </p:nvSpPr>
        <p:spPr>
          <a:xfrm>
            <a:off x="5410200" y="3832855"/>
            <a:ext cx="11201400" cy="4524315"/>
          </a:xfrm>
          <a:prstGeom prst="rect">
            <a:avLst/>
          </a:prstGeom>
        </p:spPr>
        <p:txBody>
          <a:bodyPr wrap="square">
            <a:spAutoFit/>
          </a:bodyPr>
          <a:lstStyle/>
          <a:p>
            <a:pPr lvl="3" algn="just">
              <a:lnSpc>
                <a:spcPct val="150000"/>
              </a:lnSpc>
            </a:pPr>
            <a:r>
              <a:rPr lang="en-US" sz="2000" dirty="0">
                <a:latin typeface="Times New Roman" panose="02020603050405020304" pitchFamily="18" charset="0"/>
                <a:cs typeface="Times New Roman" panose="02020603050405020304" pitchFamily="18" charset="0"/>
              </a:rPr>
              <a:t>This report presents the results of a standardized litter survey conducted under the OSPAR methodology on a 100-meter section of Manta Lake. The goal was to document the presence and types of litter to support ongoing environmental monitoring in inland water bodies</a:t>
            </a:r>
            <a:r>
              <a:rPr lang="ro-RO" sz="2000" dirty="0">
                <a:latin typeface="Times New Roman" panose="02020603050405020304" pitchFamily="18" charset="0"/>
                <a:cs typeface="Times New Roman" panose="02020603050405020304" pitchFamily="18" charset="0"/>
              </a:rPr>
              <a:t>.</a:t>
            </a:r>
          </a:p>
          <a:p>
            <a:pPr lvl="3" algn="just">
              <a:lnSpc>
                <a:spcPct val="150000"/>
              </a:lnSpc>
            </a:pPr>
            <a:endParaRPr lang="ro-RO" sz="2000" dirty="0">
              <a:latin typeface="Times New Roman" panose="02020603050405020304" pitchFamily="18" charset="0"/>
              <a:cs typeface="Times New Roman" panose="02020603050405020304" pitchFamily="18" charset="0"/>
            </a:endParaRPr>
          </a:p>
          <a:p>
            <a:pPr lvl="3" algn="just">
              <a:lnSpc>
                <a:spcPct val="150000"/>
              </a:lnSpc>
            </a:pPr>
            <a:r>
              <a:rPr lang="en-US" sz="2000" b="1" dirty="0">
                <a:latin typeface="Times New Roman" panose="02020603050405020304" pitchFamily="18" charset="0"/>
                <a:cs typeface="Times New Roman" panose="02020603050405020304" pitchFamily="18" charset="0"/>
              </a:rPr>
              <a:t>📌 General Observations:</a:t>
            </a:r>
            <a:endParaRPr lang="en-US" sz="2000" dirty="0">
              <a:latin typeface="Times New Roman" panose="02020603050405020304" pitchFamily="18" charset="0"/>
              <a:cs typeface="Times New Roman" panose="02020603050405020304" pitchFamily="18" charset="0"/>
            </a:endParaRPr>
          </a:p>
          <a:p>
            <a:pPr marL="1714500" lvl="3"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No litter was collected during this survey</a:t>
            </a:r>
            <a:endParaRPr lang="ro-RO" sz="2000" dirty="0">
              <a:latin typeface="Times New Roman" panose="02020603050405020304" pitchFamily="18" charset="0"/>
              <a:cs typeface="Times New Roman" panose="02020603050405020304" pitchFamily="18" charset="0"/>
            </a:endParaRPr>
          </a:p>
          <a:p>
            <a:pPr marL="1714500" lvl="3"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survey strictly followed the 100-meter section</a:t>
            </a:r>
            <a:endParaRPr lang="ro-RO" sz="2000" dirty="0">
              <a:latin typeface="Times New Roman" panose="02020603050405020304" pitchFamily="18" charset="0"/>
              <a:cs typeface="Times New Roman" panose="02020603050405020304" pitchFamily="18" charset="0"/>
            </a:endParaRPr>
          </a:p>
          <a:p>
            <a:pPr marL="1714500" lvl="3"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No dead or entangled animals were found</a:t>
            </a:r>
            <a:endParaRPr lang="ro-RO" sz="2000" dirty="0">
              <a:latin typeface="Times New Roman" panose="02020603050405020304" pitchFamily="18" charset="0"/>
              <a:cs typeface="Times New Roman" panose="02020603050405020304" pitchFamily="18" charset="0"/>
            </a:endParaRPr>
          </a:p>
          <a:p>
            <a:pPr marL="1714500" lvl="3"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Minor access issues due to terrain conditions, but no significant impact on data quality</a:t>
            </a:r>
          </a:p>
          <a:p>
            <a:endParaRPr lang="en-US" dirty="0"/>
          </a:p>
        </p:txBody>
      </p:sp>
      <p:pic>
        <p:nvPicPr>
          <p:cNvPr id="13" name="Picture 12">
            <a:extLst>
              <a:ext uri="{FF2B5EF4-FFF2-40B4-BE49-F238E27FC236}">
                <a16:creationId xmlns:a16="http://schemas.microsoft.com/office/drawing/2014/main" id="{214EBD81-86FE-4D98-BA1C-8655457DE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35698"/>
            <a:ext cx="5334000" cy="4825911"/>
          </a:xfrm>
          <a:prstGeom prst="rect">
            <a:avLst/>
          </a:prstGeom>
        </p:spPr>
      </p:pic>
    </p:spTree>
    <p:extLst>
      <p:ext uri="{BB962C8B-B14F-4D97-AF65-F5344CB8AC3E}">
        <p14:creationId xmlns:p14="http://schemas.microsoft.com/office/powerpoint/2010/main" val="246967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10" name="Rectangle 9">
            <a:extLst>
              <a:ext uri="{FF2B5EF4-FFF2-40B4-BE49-F238E27FC236}">
                <a16:creationId xmlns:a16="http://schemas.microsoft.com/office/drawing/2014/main" id="{38F7F239-2124-436D-829E-70ECAACB93E7}"/>
              </a:ext>
            </a:extLst>
          </p:cNvPr>
          <p:cNvSpPr/>
          <p:nvPr/>
        </p:nvSpPr>
        <p:spPr>
          <a:xfrm>
            <a:off x="3429000" y="1409700"/>
            <a:ext cx="10896600"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Key Findings</a:t>
            </a:r>
            <a:r>
              <a:rPr lang="ro-RO" sz="3200" b="1" dirty="0">
                <a:latin typeface="Times New Roman" panose="02020603050405020304" pitchFamily="18" charset="0"/>
                <a:cs typeface="Times New Roman" panose="02020603050405020304" pitchFamily="18" charset="0"/>
              </a:rPr>
              <a:t> - </a:t>
            </a:r>
            <a:r>
              <a:rPr lang="en-US" sz="3200" b="1" dirty="0">
                <a:latin typeface="Times New Roman" panose="02020603050405020304" pitchFamily="18" charset="0"/>
                <a:cs typeface="Times New Roman" panose="02020603050405020304" pitchFamily="18" charset="0"/>
              </a:rPr>
              <a:t>Types of Waste Identified</a:t>
            </a:r>
            <a:endParaRPr lang="ro-RO"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Most Common Types of Waste (Selected Examples):</a:t>
            </a:r>
            <a:endParaRPr lang="en-US" sz="3200" dirty="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0D85B728-63B7-4595-8072-629C165CB1A4}"/>
              </a:ext>
            </a:extLst>
          </p:cNvPr>
          <p:cNvGraphicFramePr>
            <a:graphicFrameLocks noGrp="1"/>
          </p:cNvGraphicFramePr>
          <p:nvPr>
            <p:extLst>
              <p:ext uri="{D42A27DB-BD31-4B8C-83A1-F6EECF244321}">
                <p14:modId xmlns:p14="http://schemas.microsoft.com/office/powerpoint/2010/main" val="1679552271"/>
              </p:ext>
            </p:extLst>
          </p:nvPr>
        </p:nvGraphicFramePr>
        <p:xfrm>
          <a:off x="1905000" y="3111882"/>
          <a:ext cx="13639800" cy="4622418"/>
        </p:xfrm>
        <a:graphic>
          <a:graphicData uri="http://schemas.openxmlformats.org/drawingml/2006/table">
            <a:tbl>
              <a:tblPr>
                <a:tableStyleId>{22838BEF-8BB2-4498-84A7-C5851F593DF1}</a:tableStyleId>
              </a:tblPr>
              <a:tblGrid>
                <a:gridCol w="4694217">
                  <a:extLst>
                    <a:ext uri="{9D8B030D-6E8A-4147-A177-3AD203B41FA5}">
                      <a16:colId xmlns:a16="http://schemas.microsoft.com/office/drawing/2014/main" val="2796909665"/>
                    </a:ext>
                  </a:extLst>
                </a:gridCol>
                <a:gridCol w="5287983">
                  <a:extLst>
                    <a:ext uri="{9D8B030D-6E8A-4147-A177-3AD203B41FA5}">
                      <a16:colId xmlns:a16="http://schemas.microsoft.com/office/drawing/2014/main" val="2674684776"/>
                    </a:ext>
                  </a:extLst>
                </a:gridCol>
                <a:gridCol w="3657600">
                  <a:extLst>
                    <a:ext uri="{9D8B030D-6E8A-4147-A177-3AD203B41FA5}">
                      <a16:colId xmlns:a16="http://schemas.microsoft.com/office/drawing/2014/main" val="2205198042"/>
                    </a:ext>
                  </a:extLst>
                </a:gridCol>
              </a:tblGrid>
              <a:tr h="722253">
                <a:tc>
                  <a:txBody>
                    <a:bodyPr/>
                    <a:lstStyle/>
                    <a:p>
                      <a:r>
                        <a:rPr lang="en-US" sz="2400" b="1" dirty="0">
                          <a:latin typeface="Times New Roman" panose="02020603050405020304" pitchFamily="18" charset="0"/>
                          <a:cs typeface="Times New Roman" panose="02020603050405020304" pitchFamily="18" charset="0"/>
                        </a:rPr>
                        <a:t>Category</a:t>
                      </a:r>
                    </a:p>
                  </a:txBody>
                  <a:tcPr anchor="ctr"/>
                </a:tc>
                <a:tc>
                  <a:txBody>
                    <a:bodyPr/>
                    <a:lstStyle/>
                    <a:p>
                      <a:r>
                        <a:rPr lang="en-US" sz="2400" b="1" dirty="0">
                          <a:latin typeface="Times New Roman" panose="02020603050405020304" pitchFamily="18" charset="0"/>
                          <a:cs typeface="Times New Roman" panose="02020603050405020304" pitchFamily="18" charset="0"/>
                        </a:rPr>
                        <a:t>Examples of Waste</a:t>
                      </a:r>
                    </a:p>
                  </a:txBody>
                  <a:tcPr anchor="ctr"/>
                </a:tc>
                <a:tc>
                  <a:txBody>
                    <a:bodyPr/>
                    <a:lstStyle/>
                    <a:p>
                      <a:r>
                        <a:rPr lang="en-US" sz="2400" b="1" dirty="0">
                          <a:latin typeface="Times New Roman" panose="02020603050405020304" pitchFamily="18" charset="0"/>
                          <a:cs typeface="Times New Roman" panose="02020603050405020304" pitchFamily="18" charset="0"/>
                        </a:rPr>
                        <a:t>Quantity</a:t>
                      </a:r>
                    </a:p>
                  </a:txBody>
                  <a:tcPr anchor="ctr"/>
                </a:tc>
                <a:extLst>
                  <a:ext uri="{0D108BD9-81ED-4DB2-BD59-A6C34878D82A}">
                    <a16:rowId xmlns:a16="http://schemas.microsoft.com/office/drawing/2014/main" val="2659306338"/>
                  </a:ext>
                </a:extLst>
              </a:tr>
              <a:tr h="1011155">
                <a:tc>
                  <a:txBody>
                    <a:bodyPr/>
                    <a:lstStyle/>
                    <a:p>
                      <a:r>
                        <a:rPr lang="en-US" sz="2000" dirty="0">
                          <a:latin typeface="Times New Roman" panose="02020603050405020304" pitchFamily="18" charset="0"/>
                          <a:cs typeface="Times New Roman" panose="02020603050405020304" pitchFamily="18" charset="0"/>
                        </a:rPr>
                        <a:t>Plastic</a:t>
                      </a:r>
                    </a:p>
                  </a:txBody>
                  <a:tcPr anchor="ctr"/>
                </a:tc>
                <a:tc>
                  <a:txBody>
                    <a:bodyPr/>
                    <a:lstStyle/>
                    <a:p>
                      <a:r>
                        <a:rPr lang="en-US" sz="2000">
                          <a:latin typeface="Times New Roman" panose="02020603050405020304" pitchFamily="18" charset="0"/>
                          <a:cs typeface="Times New Roman" panose="02020603050405020304" pitchFamily="18" charset="0"/>
                        </a:rPr>
                        <a:t>Wrappers, pens, bottle caps, gloves, containers</a:t>
                      </a:r>
                    </a:p>
                  </a:txBody>
                  <a:tcPr anchor="ctr"/>
                </a:tc>
                <a:tc>
                  <a:txBody>
                    <a:bodyPr/>
                    <a:lstStyle/>
                    <a:p>
                      <a:r>
                        <a:rPr lang="en-US" sz="2000" dirty="0">
                          <a:latin typeface="Times New Roman" panose="02020603050405020304" pitchFamily="18" charset="0"/>
                          <a:cs typeface="Times New Roman" panose="02020603050405020304" pitchFamily="18" charset="0"/>
                        </a:rPr>
                        <a:t>90+ items</a:t>
                      </a:r>
                    </a:p>
                  </a:txBody>
                  <a:tcPr anchor="ctr"/>
                </a:tc>
                <a:extLst>
                  <a:ext uri="{0D108BD9-81ED-4DB2-BD59-A6C34878D82A}">
                    <a16:rowId xmlns:a16="http://schemas.microsoft.com/office/drawing/2014/main" val="3987528646"/>
                  </a:ext>
                </a:extLst>
              </a:tr>
              <a:tr h="577802">
                <a:tc>
                  <a:txBody>
                    <a:bodyPr/>
                    <a:lstStyle/>
                    <a:p>
                      <a:r>
                        <a:rPr lang="en-US" sz="2000" dirty="0">
                          <a:latin typeface="Times New Roman" panose="02020603050405020304" pitchFamily="18" charset="0"/>
                          <a:cs typeface="Times New Roman" panose="02020603050405020304" pitchFamily="18" charset="0"/>
                        </a:rPr>
                        <a:t>Fishing Gear</a:t>
                      </a:r>
                    </a:p>
                  </a:txBody>
                  <a:tcPr anchor="ctr"/>
                </a:tc>
                <a:tc>
                  <a:txBody>
                    <a:bodyPr/>
                    <a:lstStyle/>
                    <a:p>
                      <a:r>
                        <a:rPr lang="en-US" sz="2000" dirty="0">
                          <a:latin typeface="Times New Roman" panose="02020603050405020304" pitchFamily="18" charset="0"/>
                          <a:cs typeface="Times New Roman" panose="02020603050405020304" pitchFamily="18" charset="0"/>
                        </a:rPr>
                        <a:t>Nets (&lt; and &gt; 50 cm), ropes, fish boxes</a:t>
                      </a:r>
                    </a:p>
                  </a:txBody>
                  <a:tcPr anchor="ctr"/>
                </a:tc>
                <a:tc>
                  <a:txBody>
                    <a:bodyPr/>
                    <a:lstStyle/>
                    <a:p>
                      <a:r>
                        <a:rPr lang="en-US" sz="2000">
                          <a:latin typeface="Times New Roman" panose="02020603050405020304" pitchFamily="18" charset="0"/>
                          <a:cs typeface="Times New Roman" panose="02020603050405020304" pitchFamily="18" charset="0"/>
                        </a:rPr>
                        <a:t>80+ items</a:t>
                      </a:r>
                    </a:p>
                  </a:txBody>
                  <a:tcPr anchor="ctr"/>
                </a:tc>
                <a:extLst>
                  <a:ext uri="{0D108BD9-81ED-4DB2-BD59-A6C34878D82A}">
                    <a16:rowId xmlns:a16="http://schemas.microsoft.com/office/drawing/2014/main" val="3915728182"/>
                  </a:ext>
                </a:extLst>
              </a:tr>
              <a:tr h="577802">
                <a:tc>
                  <a:txBody>
                    <a:bodyPr/>
                    <a:lstStyle/>
                    <a:p>
                      <a:r>
                        <a:rPr lang="en-US" sz="2000">
                          <a:latin typeface="Times New Roman" panose="02020603050405020304" pitchFamily="18" charset="0"/>
                          <a:cs typeface="Times New Roman" panose="02020603050405020304" pitchFamily="18" charset="0"/>
                        </a:rPr>
                        <a:t>Wood &amp; Textiles</a:t>
                      </a:r>
                    </a:p>
                  </a:txBody>
                  <a:tcPr anchor="ctr"/>
                </a:tc>
                <a:tc>
                  <a:txBody>
                    <a:bodyPr/>
                    <a:lstStyle/>
                    <a:p>
                      <a:r>
                        <a:rPr lang="en-US" sz="2000" dirty="0">
                          <a:latin typeface="Times New Roman" panose="02020603050405020304" pitchFamily="18" charset="0"/>
                          <a:cs typeface="Times New Roman" panose="02020603050405020304" pitchFamily="18" charset="0"/>
                        </a:rPr>
                        <a:t>Ice cream sticks, crates, clothing, sacks</a:t>
                      </a:r>
                    </a:p>
                  </a:txBody>
                  <a:tcPr anchor="ctr"/>
                </a:tc>
                <a:tc>
                  <a:txBody>
                    <a:bodyPr/>
                    <a:lstStyle/>
                    <a:p>
                      <a:r>
                        <a:rPr lang="en-US" sz="2000">
                          <a:latin typeface="Times New Roman" panose="02020603050405020304" pitchFamily="18" charset="0"/>
                          <a:cs typeface="Times New Roman" panose="02020603050405020304" pitchFamily="18" charset="0"/>
                        </a:rPr>
                        <a:t>60+ items</a:t>
                      </a:r>
                    </a:p>
                  </a:txBody>
                  <a:tcPr anchor="ctr"/>
                </a:tc>
                <a:extLst>
                  <a:ext uri="{0D108BD9-81ED-4DB2-BD59-A6C34878D82A}">
                    <a16:rowId xmlns:a16="http://schemas.microsoft.com/office/drawing/2014/main" val="2993585083"/>
                  </a:ext>
                </a:extLst>
              </a:tr>
              <a:tr h="577802">
                <a:tc>
                  <a:txBody>
                    <a:bodyPr/>
                    <a:lstStyle/>
                    <a:p>
                      <a:r>
                        <a:rPr lang="en-US" sz="2000">
                          <a:latin typeface="Times New Roman" panose="02020603050405020304" pitchFamily="18" charset="0"/>
                          <a:cs typeface="Times New Roman" panose="02020603050405020304" pitchFamily="18" charset="0"/>
                        </a:rPr>
                        <a:t>Metal &amp; Glass</a:t>
                      </a:r>
                    </a:p>
                  </a:txBody>
                  <a:tcPr anchor="ctr"/>
                </a:tc>
                <a:tc>
                  <a:txBody>
                    <a:bodyPr/>
                    <a:lstStyle/>
                    <a:p>
                      <a:r>
                        <a:rPr lang="en-US" sz="2000" dirty="0">
                          <a:latin typeface="Times New Roman" panose="02020603050405020304" pitchFamily="18" charset="0"/>
                          <a:cs typeface="Times New Roman" panose="02020603050405020304" pitchFamily="18" charset="0"/>
                        </a:rPr>
                        <a:t>Drink cans, bottle caps, foil wrappers, bottles</a:t>
                      </a:r>
                    </a:p>
                  </a:txBody>
                  <a:tcPr anchor="ctr"/>
                </a:tc>
                <a:tc>
                  <a:txBody>
                    <a:bodyPr/>
                    <a:lstStyle/>
                    <a:p>
                      <a:r>
                        <a:rPr lang="en-US" sz="2000" dirty="0">
                          <a:latin typeface="Times New Roman" panose="02020603050405020304" pitchFamily="18" charset="0"/>
                          <a:cs typeface="Times New Roman" panose="02020603050405020304" pitchFamily="18" charset="0"/>
                        </a:rPr>
                        <a:t>40+ items</a:t>
                      </a:r>
                    </a:p>
                  </a:txBody>
                  <a:tcPr anchor="ctr"/>
                </a:tc>
                <a:extLst>
                  <a:ext uri="{0D108BD9-81ED-4DB2-BD59-A6C34878D82A}">
                    <a16:rowId xmlns:a16="http://schemas.microsoft.com/office/drawing/2014/main" val="661195113"/>
                  </a:ext>
                </a:extLst>
              </a:tr>
              <a:tr h="577802">
                <a:tc>
                  <a:txBody>
                    <a:bodyPr/>
                    <a:lstStyle/>
                    <a:p>
                      <a:r>
                        <a:rPr lang="en-US" sz="2000">
                          <a:latin typeface="Times New Roman" panose="02020603050405020304" pitchFamily="18" charset="0"/>
                          <a:cs typeface="Times New Roman" panose="02020603050405020304" pitchFamily="18" charset="0"/>
                        </a:rPr>
                        <a:t>Sanitary Waste</a:t>
                      </a:r>
                    </a:p>
                  </a:txBody>
                  <a:tcPr anchor="ctr"/>
                </a:tc>
                <a:tc>
                  <a:txBody>
                    <a:bodyPr/>
                    <a:lstStyle/>
                    <a:p>
                      <a:r>
                        <a:rPr lang="en-US" sz="2000">
                          <a:latin typeface="Times New Roman" panose="02020603050405020304" pitchFamily="18" charset="0"/>
                          <a:cs typeface="Times New Roman" panose="02020603050405020304" pitchFamily="18" charset="0"/>
                        </a:rPr>
                        <a:t>Cotton buds, tampons, pads</a:t>
                      </a:r>
                    </a:p>
                  </a:txBody>
                  <a:tcPr anchor="ctr"/>
                </a:tc>
                <a:tc>
                  <a:txBody>
                    <a:bodyPr/>
                    <a:lstStyle/>
                    <a:p>
                      <a:r>
                        <a:rPr lang="en-US" sz="2000" dirty="0">
                          <a:latin typeface="Times New Roman" panose="02020603050405020304" pitchFamily="18" charset="0"/>
                          <a:cs typeface="Times New Roman" panose="02020603050405020304" pitchFamily="18" charset="0"/>
                        </a:rPr>
                        <a:t>38+ items</a:t>
                      </a:r>
                    </a:p>
                  </a:txBody>
                  <a:tcPr anchor="ctr"/>
                </a:tc>
                <a:extLst>
                  <a:ext uri="{0D108BD9-81ED-4DB2-BD59-A6C34878D82A}">
                    <a16:rowId xmlns:a16="http://schemas.microsoft.com/office/drawing/2014/main" val="1060285728"/>
                  </a:ext>
                </a:extLst>
              </a:tr>
              <a:tr h="577802">
                <a:tc>
                  <a:txBody>
                    <a:bodyPr/>
                    <a:lstStyle/>
                    <a:p>
                      <a:r>
                        <a:rPr lang="en-US" sz="2000">
                          <a:latin typeface="Times New Roman" panose="02020603050405020304" pitchFamily="18" charset="0"/>
                          <a:cs typeface="Times New Roman" panose="02020603050405020304" pitchFamily="18" charset="0"/>
                        </a:rPr>
                        <a:t>Paraffin Pieces</a:t>
                      </a:r>
                    </a:p>
                  </a:txBody>
                  <a:tcPr anchor="ctr"/>
                </a:tc>
                <a:tc>
                  <a:txBody>
                    <a:bodyPr/>
                    <a:lstStyle/>
                    <a:p>
                      <a:r>
                        <a:rPr lang="en-US" sz="2000">
                          <a:latin typeface="Times New Roman" panose="02020603050405020304" pitchFamily="18" charset="0"/>
                          <a:cs typeface="Times New Roman" panose="02020603050405020304" pitchFamily="18" charset="0"/>
                        </a:rPr>
                        <a:t>Up to 20 pieces per meter (strandline)</a:t>
                      </a:r>
                    </a:p>
                  </a:txBody>
                  <a:tcPr anchor="ctr"/>
                </a:tc>
                <a:tc>
                  <a:txBody>
                    <a:bodyPr/>
                    <a:lstStyle/>
                    <a:p>
                      <a:r>
                        <a:rPr lang="en-US" sz="2000" dirty="0">
                          <a:latin typeface="Times New Roman" panose="02020603050405020304" pitchFamily="18" charset="0"/>
                          <a:cs typeface="Times New Roman" panose="02020603050405020304" pitchFamily="18" charset="0"/>
                        </a:rPr>
                        <a:t>Frequent</a:t>
                      </a:r>
                    </a:p>
                  </a:txBody>
                  <a:tcPr anchor="ctr"/>
                </a:tc>
                <a:extLst>
                  <a:ext uri="{0D108BD9-81ED-4DB2-BD59-A6C34878D82A}">
                    <a16:rowId xmlns:a16="http://schemas.microsoft.com/office/drawing/2014/main" val="264988992"/>
                  </a:ext>
                </a:extLst>
              </a:tr>
            </a:tbl>
          </a:graphicData>
        </a:graphic>
      </p:graphicFrame>
      <p:sp>
        <p:nvSpPr>
          <p:cNvPr id="12" name="Rectangle 11">
            <a:extLst>
              <a:ext uri="{FF2B5EF4-FFF2-40B4-BE49-F238E27FC236}">
                <a16:creationId xmlns:a16="http://schemas.microsoft.com/office/drawing/2014/main" id="{4AFCA31D-DE68-4F27-8E89-11C0ED981B0F}"/>
              </a:ext>
            </a:extLst>
          </p:cNvPr>
          <p:cNvSpPr/>
          <p:nvPr/>
        </p:nvSpPr>
        <p:spPr>
          <a:xfrm>
            <a:off x="838200" y="8390941"/>
            <a:ext cx="9525000"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Microplastics (pellets/nurdles)</a:t>
            </a:r>
            <a:r>
              <a:rPr lang="ro-RO" sz="2000" b="1"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 ✔️ Detected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Environmental Note</a:t>
            </a:r>
            <a:r>
              <a:rPr lang="ro-RO" sz="2000" b="1"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 While overall litter quantities were moderate, the diversity and persistence of plastic-based items suggest long-term ecological concerns.</a:t>
            </a:r>
          </a:p>
        </p:txBody>
      </p:sp>
    </p:spTree>
    <p:extLst>
      <p:ext uri="{BB962C8B-B14F-4D97-AF65-F5344CB8AC3E}">
        <p14:creationId xmlns:p14="http://schemas.microsoft.com/office/powerpoint/2010/main" val="276553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9" name="Rectangle 8">
            <a:extLst>
              <a:ext uri="{FF2B5EF4-FFF2-40B4-BE49-F238E27FC236}">
                <a16:creationId xmlns:a16="http://schemas.microsoft.com/office/drawing/2014/main" id="{21D17C73-CEA9-4B15-8C57-83A4284FC256}"/>
              </a:ext>
            </a:extLst>
          </p:cNvPr>
          <p:cNvSpPr/>
          <p:nvPr/>
        </p:nvSpPr>
        <p:spPr>
          <a:xfrm>
            <a:off x="1295400" y="3162300"/>
            <a:ext cx="14325600" cy="4653646"/>
          </a:xfrm>
          <a:prstGeom prst="rect">
            <a:avLst/>
          </a:prstGeom>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The Prut River basin, with its complex hydrographic network and rich biodiversity, faces multiple environmental pressures ranging from anthropogenic pollution to ecosystem degradation. Scientific studies — including water quality assessments and species monitoring like </a:t>
            </a:r>
            <a:r>
              <a:rPr lang="en-US" sz="2000" i="1" dirty="0" err="1">
                <a:latin typeface="Times New Roman" panose="02020603050405020304" pitchFamily="18" charset="0"/>
                <a:cs typeface="Times New Roman" panose="02020603050405020304" pitchFamily="18" charset="0"/>
              </a:rPr>
              <a:t>Ceratophyllum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demersum</a:t>
            </a:r>
            <a:r>
              <a:rPr lang="en-US" sz="2000" dirty="0">
                <a:latin typeface="Times New Roman" panose="02020603050405020304" pitchFamily="18" charset="0"/>
                <a:cs typeface="Times New Roman" panose="02020603050405020304" pitchFamily="18" charset="0"/>
              </a:rPr>
              <a:t> — play a crucial role in understanding these dynamics and identifying ecological indicators.</a:t>
            </a:r>
          </a:p>
          <a:p>
            <a:pPr>
              <a:lnSpc>
                <a:spcPct val="150000"/>
              </a:lnSpc>
            </a:pPr>
            <a:r>
              <a:rPr lang="en-US" sz="2000" dirty="0">
                <a:latin typeface="Times New Roman" panose="02020603050405020304" pitchFamily="18" charset="0"/>
                <a:cs typeface="Times New Roman" panose="02020603050405020304" pitchFamily="18" charset="0"/>
              </a:rPr>
              <a:t>The integration of standardized tools such as the </a:t>
            </a:r>
            <a:r>
              <a:rPr lang="en-US" sz="2000" b="1" dirty="0">
                <a:latin typeface="Times New Roman" panose="02020603050405020304" pitchFamily="18" charset="0"/>
                <a:cs typeface="Times New Roman" panose="02020603050405020304" pitchFamily="18" charset="0"/>
              </a:rPr>
              <a:t>OSPAR Marine Litter Monitoring Survey</a:t>
            </a:r>
            <a:r>
              <a:rPr lang="en-US" sz="2000" dirty="0">
                <a:latin typeface="Times New Roman" panose="02020603050405020304" pitchFamily="18" charset="0"/>
                <a:cs typeface="Times New Roman" panose="02020603050405020304" pitchFamily="18" charset="0"/>
              </a:rPr>
              <a:t> highlights the growing need for cross-border collaboration in tackling freshwater and marine pollution.</a:t>
            </a:r>
          </a:p>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Sustainable water management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Targeted conservation actions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Ongoing scientific research</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…are all essential pillars in preserving the ecological integrity of the Prut River basin and supporting projects like </a:t>
            </a:r>
            <a:r>
              <a:rPr lang="en-US" sz="2000" b="1" dirty="0">
                <a:latin typeface="Times New Roman" panose="02020603050405020304" pitchFamily="18" charset="0"/>
                <a:cs typeface="Times New Roman" panose="02020603050405020304" pitchFamily="18" charset="0"/>
              </a:rPr>
              <a:t>Carbon Binding Blue Black Sea</a:t>
            </a:r>
            <a:r>
              <a:rPr lang="ro-RO"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BlueC</a:t>
            </a:r>
            <a:r>
              <a:rPr lang="en-US" sz="2000" dirty="0">
                <a:latin typeface="Times New Roman" panose="02020603050405020304" pitchFamily="18" charset="0"/>
                <a:cs typeface="Times New Roman" panose="02020603050405020304" pitchFamily="18" charset="0"/>
              </a:rPr>
              <a:t> in achieving real, data-driven impact.</a:t>
            </a:r>
          </a:p>
        </p:txBody>
      </p:sp>
      <p:sp>
        <p:nvSpPr>
          <p:cNvPr id="10" name="Rectangle 9">
            <a:extLst>
              <a:ext uri="{FF2B5EF4-FFF2-40B4-BE49-F238E27FC236}">
                <a16:creationId xmlns:a16="http://schemas.microsoft.com/office/drawing/2014/main" id="{09533BB6-9ED9-4EA4-8C13-F1053787E5F9}"/>
              </a:ext>
            </a:extLst>
          </p:cNvPr>
          <p:cNvSpPr/>
          <p:nvPr/>
        </p:nvSpPr>
        <p:spPr>
          <a:xfrm>
            <a:off x="6629400" y="1529128"/>
            <a:ext cx="5033065" cy="741870"/>
          </a:xfrm>
          <a:prstGeom prst="rect">
            <a:avLst/>
          </a:prstGeom>
        </p:spPr>
        <p:txBody>
          <a:bodyPr wrap="square">
            <a:spAutoFit/>
          </a:bodyPr>
          <a:lstStyle/>
          <a:p>
            <a:pPr>
              <a:lnSpc>
                <a:spcPct val="150000"/>
              </a:lnSpc>
            </a:pPr>
            <a:r>
              <a:rPr lang="en-US" sz="3200" b="1" dirty="0">
                <a:solidFill>
                  <a:srgbClr val="00B050"/>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Final Conclusion</a:t>
            </a:r>
          </a:p>
        </p:txBody>
      </p:sp>
    </p:spTree>
    <p:extLst>
      <p:ext uri="{BB962C8B-B14F-4D97-AF65-F5344CB8AC3E}">
        <p14:creationId xmlns:p14="http://schemas.microsoft.com/office/powerpoint/2010/main" val="249721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Picture 7">
            <a:extLst>
              <a:ext uri="{FF2B5EF4-FFF2-40B4-BE49-F238E27FC236}">
                <a16:creationId xmlns:a16="http://schemas.microsoft.com/office/drawing/2014/main" id="{4886A01D-51C4-47D5-8F68-9537A289950B}"/>
              </a:ext>
            </a:extLst>
          </p:cNvPr>
          <p:cNvPicPr>
            <a:picLocks noChangeAspect="1" noChangeArrowheads="1"/>
          </p:cNvPicPr>
          <p:nvPr/>
        </p:nvPicPr>
        <p:blipFill>
          <a:blip r:embed="rId2" cstate="print"/>
          <a:srcRect/>
          <a:stretch>
            <a:fillRect/>
          </a:stretch>
        </p:blipFill>
        <p:spPr bwMode="auto">
          <a:xfrm>
            <a:off x="6324600" y="4222526"/>
            <a:ext cx="5311463" cy="4726274"/>
          </a:xfrm>
          <a:prstGeom prst="rect">
            <a:avLst/>
          </a:prstGeom>
          <a:noFill/>
          <a:ln w="9525">
            <a:noFill/>
            <a:miter lim="800000"/>
            <a:headEnd/>
            <a:tailEnd/>
          </a:ln>
          <a:effectLst/>
        </p:spPr>
      </p:pic>
      <p:sp>
        <p:nvSpPr>
          <p:cNvPr id="9" name="Прямоугольник 4">
            <a:extLst>
              <a:ext uri="{FF2B5EF4-FFF2-40B4-BE49-F238E27FC236}">
                <a16:creationId xmlns:a16="http://schemas.microsoft.com/office/drawing/2014/main" id="{D4D062E6-4D91-4C0B-9DA8-104502C812B8}"/>
              </a:ext>
            </a:extLst>
          </p:cNvPr>
          <p:cNvSpPr/>
          <p:nvPr/>
        </p:nvSpPr>
        <p:spPr>
          <a:xfrm>
            <a:off x="6583042" y="2324100"/>
            <a:ext cx="5535041" cy="927177"/>
          </a:xfrm>
          <a:prstGeom prst="rect">
            <a:avLst/>
          </a:prstGeom>
        </p:spPr>
        <p:txBody>
          <a:bodyPr wrap="none">
            <a:spAutoFit/>
          </a:bodyPr>
          <a:lstStyle/>
          <a:p>
            <a:pPr>
              <a:lnSpc>
                <a:spcPct val="200000"/>
              </a:lnSpc>
            </a:pPr>
            <a:r>
              <a:rPr lang="ro-RO" sz="3200" b="1" dirty="0">
                <a:solidFill>
                  <a:schemeClr val="accent1">
                    <a:lumMod val="50000"/>
                  </a:schemeClr>
                </a:solidFill>
                <a:latin typeface="Times New Roman" panose="02020603050405020304" pitchFamily="18" charset="0"/>
                <a:cs typeface="Times New Roman" panose="02020603050405020304" pitchFamily="18" charset="0"/>
              </a:rPr>
              <a:t>Thank you for your attention</a:t>
            </a:r>
            <a:r>
              <a:rPr lang="en-US" sz="3200" b="1" dirty="0">
                <a:solidFill>
                  <a:schemeClr val="accent1">
                    <a:lumMod val="50000"/>
                  </a:schemeClr>
                </a:solidFill>
                <a:latin typeface="Times New Roman" panose="02020603050405020304" pitchFamily="18" charset="0"/>
                <a:cs typeface="Times New Roman" panose="02020603050405020304" pitchFamily="18" charset="0"/>
              </a:rPr>
              <a:t>!</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7524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AB56396-2F8B-4492-8F77-783ABE0F851A}"/>
              </a:ext>
            </a:extLst>
          </p:cNvPr>
          <p:cNvSpPr/>
          <p:nvPr/>
        </p:nvSpPr>
        <p:spPr>
          <a:xfrm>
            <a:off x="7315200" y="3924300"/>
            <a:ext cx="9906000" cy="1237326"/>
          </a:xfrm>
          <a:prstGeom prst="rect">
            <a:avLst/>
          </a:prstGeom>
        </p:spPr>
        <p:txBody>
          <a:bodyPr wrap="square">
            <a:spAutoFit/>
          </a:bodyPr>
          <a:lstStyle/>
          <a:p>
            <a:pPr>
              <a:lnSpc>
                <a:spcPct val="150000"/>
              </a:lnSpc>
            </a:pPr>
            <a:r>
              <a:rPr lang="en-US" sz="3200" b="1" dirty="0">
                <a:solidFill>
                  <a:srgbClr val="00B0F0"/>
                </a:solidFill>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Water Resources and Environmental Assessment in the Prut River Basin</a:t>
            </a:r>
            <a:r>
              <a:rPr lang="ro-RO" sz="2000" b="1" i="1" dirty="0">
                <a:latin typeface="Times New Roman" panose="02020603050405020304" pitchFamily="18" charset="0"/>
                <a:cs typeface="Times New Roman" panose="02020603050405020304" pitchFamily="18" charset="0"/>
              </a:rPr>
              <a:t> </a:t>
            </a:r>
          </a:p>
          <a:p>
            <a:pPr>
              <a:lnSpc>
                <a:spcPct val="150000"/>
              </a:lnSpc>
            </a:pPr>
            <a:r>
              <a:rPr lang="en-US" sz="2000" b="1" i="1" dirty="0">
                <a:latin typeface="Times New Roman" panose="02020603050405020304" pitchFamily="18" charset="0"/>
                <a:cs typeface="Times New Roman" panose="02020603050405020304" pitchFamily="18" charset="0"/>
              </a:rPr>
              <a:t>        Hydrographic Overview, Ecological Studies &amp; Litter Monitoring Initiatives</a:t>
            </a:r>
            <a:endParaRPr lang="en-US" sz="1200" b="1" i="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57FE0444-8648-4F54-A118-3461BFA7C5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4900"/>
            <a:ext cx="7010400" cy="8839201"/>
          </a:xfrm>
          <a:prstGeom prst="rect">
            <a:avLst/>
          </a:prstGeom>
          <a:ln>
            <a:noFill/>
          </a:ln>
          <a:effectLst>
            <a:softEdge rad="112500"/>
          </a:effectLst>
        </p:spPr>
      </p:pic>
      <p:sp>
        <p:nvSpPr>
          <p:cNvPr id="19" name="Rectangle 18">
            <a:extLst>
              <a:ext uri="{FF2B5EF4-FFF2-40B4-BE49-F238E27FC236}">
                <a16:creationId xmlns:a16="http://schemas.microsoft.com/office/drawing/2014/main" id="{5BE1DCD3-4D39-4116-B86F-54B30D1D8735}"/>
              </a:ext>
            </a:extLst>
          </p:cNvPr>
          <p:cNvSpPr/>
          <p:nvPr/>
        </p:nvSpPr>
        <p:spPr>
          <a:xfrm>
            <a:off x="7760448" y="3238500"/>
            <a:ext cx="3732112"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Theme of the presentation: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27193" y="7468460"/>
            <a:ext cx="3579681" cy="35796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76200" y="9525"/>
              <a:ext cx="660400" cy="727075"/>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16717033" y="6335241"/>
            <a:ext cx="2266438" cy="226643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76200" y="9525"/>
              <a:ext cx="660400" cy="727075"/>
            </a:xfrm>
            <a:prstGeom prst="rect">
              <a:avLst/>
            </a:prstGeom>
          </p:spPr>
          <p:txBody>
            <a:bodyPr lIns="32258" tIns="32258" rIns="32258" bIns="32258" rtlCol="0" anchor="ctr"/>
            <a:lstStyle/>
            <a:p>
              <a:pPr algn="ctr">
                <a:lnSpc>
                  <a:spcPts val="4800"/>
                </a:lnSpc>
                <a:spcBef>
                  <a:spcPct val="0"/>
                </a:spcBef>
              </a:pPr>
              <a:endParaRPr/>
            </a:p>
          </p:txBody>
        </p:sp>
      </p:grpSp>
      <p:grpSp>
        <p:nvGrpSpPr>
          <p:cNvPr id="8" name="Group 8"/>
          <p:cNvGrpSpPr/>
          <p:nvPr/>
        </p:nvGrpSpPr>
        <p:grpSpPr>
          <a:xfrm rot="1564562">
            <a:off x="-761140" y="-503410"/>
            <a:ext cx="3579681" cy="3579681"/>
            <a:chOff x="0" y="0"/>
            <a:chExt cx="4772908" cy="4772908"/>
          </a:xfrm>
        </p:grpSpPr>
        <p:grpSp>
          <p:nvGrpSpPr>
            <p:cNvPr id="9" name="Group 9"/>
            <p:cNvGrpSpPr/>
            <p:nvPr/>
          </p:nvGrpSpPr>
          <p:grpSpPr>
            <a:xfrm>
              <a:off x="0" y="0"/>
              <a:ext cx="4772908" cy="477290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11" name="TextBox 11"/>
              <p:cNvSpPr txBox="1"/>
              <p:nvPr/>
            </p:nvSpPr>
            <p:spPr>
              <a:xfrm>
                <a:off x="76200" y="9525"/>
                <a:ext cx="660400" cy="727075"/>
              </a:xfrm>
              <a:prstGeom prst="rect">
                <a:avLst/>
              </a:prstGeom>
            </p:spPr>
            <p:txBody>
              <a:bodyPr lIns="32258" tIns="32258" rIns="32258" bIns="32258" rtlCol="0" anchor="ctr"/>
              <a:lstStyle/>
              <a:p>
                <a:pPr algn="ctr">
                  <a:lnSpc>
                    <a:spcPts val="4800"/>
                  </a:lnSpc>
                  <a:spcBef>
                    <a:spcPct val="0"/>
                  </a:spcBef>
                </a:pPr>
                <a:endParaRPr/>
              </a:p>
            </p:txBody>
          </p:sp>
        </p:grpSp>
        <p:grpSp>
          <p:nvGrpSpPr>
            <p:cNvPr id="12" name="Group 12"/>
            <p:cNvGrpSpPr/>
            <p:nvPr/>
          </p:nvGrpSpPr>
          <p:grpSpPr>
            <a:xfrm>
              <a:off x="548996" y="569072"/>
              <a:ext cx="3634764" cy="363476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CFC"/>
              </a:solidFill>
            </p:spPr>
            <p:txBody>
              <a:bodyPr/>
              <a:lstStyle/>
              <a:p>
                <a:endParaRPr lang="en-US"/>
              </a:p>
            </p:txBody>
          </p:sp>
          <p:sp>
            <p:nvSpPr>
              <p:cNvPr id="14" name="TextBox 14"/>
              <p:cNvSpPr txBox="1"/>
              <p:nvPr/>
            </p:nvSpPr>
            <p:spPr>
              <a:xfrm>
                <a:off x="76200" y="9525"/>
                <a:ext cx="660400" cy="727075"/>
              </a:xfrm>
              <a:prstGeom prst="rect">
                <a:avLst/>
              </a:prstGeom>
            </p:spPr>
            <p:txBody>
              <a:bodyPr lIns="32258" tIns="32258" rIns="32258" bIns="32258" rtlCol="0" anchor="ctr"/>
              <a:lstStyle/>
              <a:p>
                <a:pPr algn="ctr">
                  <a:lnSpc>
                    <a:spcPts val="4800"/>
                  </a:lnSpc>
                  <a:spcBef>
                    <a:spcPct val="0"/>
                  </a:spcBef>
                </a:pPr>
                <a:endParaRPr/>
              </a:p>
            </p:txBody>
          </p:sp>
        </p:grpSp>
      </p:grpSp>
      <p:pic>
        <p:nvPicPr>
          <p:cNvPr id="18" name="Рисунок 13" descr="http://apelemoldovei.gov.md/public/files/maps/hartaDistrict.jpg">
            <a:extLst>
              <a:ext uri="{FF2B5EF4-FFF2-40B4-BE49-F238E27FC236}">
                <a16:creationId xmlns:a16="http://schemas.microsoft.com/office/drawing/2014/main" id="{4890BA10-64C9-44F6-9A8D-2CA1006ED787}"/>
              </a:ext>
            </a:extLst>
          </p:cNvPr>
          <p:cNvPicPr/>
          <p:nvPr/>
        </p:nvPicPr>
        <p:blipFill>
          <a:blip r:embed="rId2" cstate="print"/>
          <a:srcRect/>
          <a:stretch>
            <a:fillRect/>
          </a:stretch>
        </p:blipFill>
        <p:spPr bwMode="auto">
          <a:xfrm>
            <a:off x="1064325" y="2902386"/>
            <a:ext cx="4771085" cy="5968296"/>
          </a:xfrm>
          <a:prstGeom prst="rect">
            <a:avLst/>
          </a:prstGeom>
          <a:noFill/>
          <a:ln w="9525">
            <a:noFill/>
            <a:miter lim="800000"/>
            <a:headEnd/>
            <a:tailEnd/>
          </a:ln>
        </p:spPr>
      </p:pic>
      <p:sp>
        <p:nvSpPr>
          <p:cNvPr id="16" name="Rectangle 15">
            <a:extLst>
              <a:ext uri="{FF2B5EF4-FFF2-40B4-BE49-F238E27FC236}">
                <a16:creationId xmlns:a16="http://schemas.microsoft.com/office/drawing/2014/main" id="{72898D9E-A014-4931-9071-2D35F54E9B1A}"/>
              </a:ext>
            </a:extLst>
          </p:cNvPr>
          <p:cNvSpPr/>
          <p:nvPr/>
        </p:nvSpPr>
        <p:spPr>
          <a:xfrm>
            <a:off x="5306596" y="1754652"/>
            <a:ext cx="9144000" cy="1077218"/>
          </a:xfrm>
          <a:prstGeom prst="rect">
            <a:avLst/>
          </a:prstGeom>
        </p:spPr>
        <p:txBody>
          <a:bodyPr>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Hydrographic Network in the Republic of Moldova </a:t>
            </a: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x-none" sz="3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C144D8D-AD54-489F-A68B-3B9DF024962B}"/>
              </a:ext>
            </a:extLst>
          </p:cNvPr>
          <p:cNvSpPr/>
          <p:nvPr/>
        </p:nvSpPr>
        <p:spPr>
          <a:xfrm>
            <a:off x="6709178" y="3543300"/>
            <a:ext cx="7741418" cy="3691844"/>
          </a:xfrm>
          <a:prstGeom prst="rect">
            <a:avLst/>
          </a:prstGeom>
        </p:spPr>
        <p:txBody>
          <a:bodyPr wrap="square">
            <a:spAutoFit/>
          </a:bodyPr>
          <a:lstStyle/>
          <a:p>
            <a:pPr algn="just">
              <a:lnSpc>
                <a:spcPct val="200000"/>
              </a:lnSpc>
            </a:pPr>
            <a:r>
              <a:rPr lang="ro-RO" dirty="0"/>
              <a:t> </a:t>
            </a:r>
            <a:r>
              <a:rPr lang="en-US" sz="2000" dirty="0">
                <a:latin typeface="Times New Roman" panose="02020603050405020304" pitchFamily="18" charset="0"/>
                <a:cs typeface="Times New Roman" panose="02020603050405020304" pitchFamily="18" charset="0"/>
              </a:rPr>
              <a:t>The Republic of Moldova has a fairly developed hydrographic network; over 3,000 rivers and streams intersect its territory. All Moldovan rivers belong to the Black Sea basin and almost all of them follow the surface slope, flowing from northwest to southeast.</a:t>
            </a: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most important water arteries of the Republic of Moldova are the large rivers Dniester (652 km), Prut (695 km) and R</a:t>
            </a:r>
            <a:r>
              <a:rPr lang="ro-RO" sz="2000" dirty="0">
                <a:latin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cs typeface="Times New Roman" panose="02020603050405020304" pitchFamily="18" charset="0"/>
              </a:rPr>
              <a:t>ut</a:t>
            </a:r>
            <a:r>
              <a:rPr lang="en-US" sz="2000" dirty="0">
                <a:latin typeface="Times New Roman" panose="02020603050405020304" pitchFamily="18" charset="0"/>
                <a:cs typeface="Times New Roman" panose="02020603050405020304" pitchFamily="18" charset="0"/>
              </a:rPr>
              <a:t> (286 km). </a:t>
            </a:r>
          </a:p>
        </p:txBody>
      </p:sp>
      <p:sp>
        <p:nvSpPr>
          <p:cNvPr id="20" name="Rectangle 19">
            <a:extLst>
              <a:ext uri="{FF2B5EF4-FFF2-40B4-BE49-F238E27FC236}">
                <a16:creationId xmlns:a16="http://schemas.microsoft.com/office/drawing/2014/main" id="{647769B0-1D8E-4514-AE70-8D689216741C}"/>
              </a:ext>
            </a:extLst>
          </p:cNvPr>
          <p:cNvSpPr/>
          <p:nvPr/>
        </p:nvSpPr>
        <p:spPr>
          <a:xfrm>
            <a:off x="-1905000" y="8788311"/>
            <a:ext cx="9144000" cy="646331"/>
          </a:xfrm>
          <a:prstGeom prst="rect">
            <a:avLst/>
          </a:prstGeom>
        </p:spPr>
        <p:txBody>
          <a:bodyPr>
            <a:spAutoFit/>
          </a:bodyPr>
          <a:lstStyle/>
          <a:p>
            <a:pPr algn="ctr"/>
            <a:r>
              <a:rPr lang="en-US" b="1" dirty="0">
                <a:solidFill>
                  <a:schemeClr val="tx1">
                    <a:lumMod val="95000"/>
                    <a:lumOff val="5000"/>
                  </a:schemeClr>
                </a:solidFill>
              </a:rPr>
              <a:t>Map of river basin districts</a:t>
            </a:r>
            <a:br>
              <a:rPr lang="en-US" dirty="0">
                <a:solidFill>
                  <a:schemeClr val="accent1">
                    <a:lumMod val="50000"/>
                  </a:schemeClr>
                </a:solidFill>
              </a:rPr>
            </a:br>
            <a:endParaRPr lang="x-none"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0" descr="hartaraion">
            <a:extLst>
              <a:ext uri="{FF2B5EF4-FFF2-40B4-BE49-F238E27FC236}">
                <a16:creationId xmlns:a16="http://schemas.microsoft.com/office/drawing/2014/main" id="{6BCA1611-9770-4401-9E27-879E2354B996}"/>
              </a:ext>
            </a:extLst>
          </p:cNvPr>
          <p:cNvPicPr/>
          <p:nvPr/>
        </p:nvPicPr>
        <p:blipFill>
          <a:blip r:embed="rId2" cstate="print"/>
          <a:srcRect/>
          <a:stretch>
            <a:fillRect/>
          </a:stretch>
        </p:blipFill>
        <p:spPr bwMode="auto">
          <a:xfrm>
            <a:off x="685800" y="2386883"/>
            <a:ext cx="4141167" cy="6222206"/>
          </a:xfrm>
          <a:prstGeom prst="rect">
            <a:avLst/>
          </a:prstGeom>
          <a:solidFill>
            <a:schemeClr val="tx2">
              <a:alpha val="50000"/>
            </a:schemeClr>
          </a:solidFill>
          <a:ln w="9525">
            <a:noFill/>
            <a:miter lim="800000"/>
            <a:headEnd/>
            <a:tailEnd/>
          </a:ln>
        </p:spPr>
      </p:pic>
      <p:sp>
        <p:nvSpPr>
          <p:cNvPr id="9" name="TextBox 8">
            <a:extLst>
              <a:ext uri="{FF2B5EF4-FFF2-40B4-BE49-F238E27FC236}">
                <a16:creationId xmlns:a16="http://schemas.microsoft.com/office/drawing/2014/main" id="{1032D96A-AC4F-4C92-85D4-49E1C59F238A}"/>
              </a:ext>
            </a:extLst>
          </p:cNvPr>
          <p:cNvSpPr txBox="1"/>
          <p:nvPr/>
        </p:nvSpPr>
        <p:spPr>
          <a:xfrm>
            <a:off x="5105400" y="2476500"/>
            <a:ext cx="12741782" cy="6140142"/>
          </a:xfrm>
          <a:prstGeom prst="rect">
            <a:avLst/>
          </a:prstGeom>
          <a:noFill/>
        </p:spPr>
        <p:txBody>
          <a:bodyPr wrap="square">
            <a:spAutoFit/>
          </a:bodyPr>
          <a:lstStyle/>
          <a:p>
            <a:pPr algn="just">
              <a:lnSpc>
                <a:spcPct val="200000"/>
              </a:lnSpc>
            </a:pPr>
            <a:r>
              <a:rPr lang="ro-RO" sz="2000"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Cahul district is located in the southern part of the Republic of Moldova, on the Lower Prut Plain. To the west, the district borders with Romania, to the south with Ukraine.</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it-IT" sz="2000" dirty="0">
                <a:latin typeface="Times New Roman" panose="02020603050405020304" pitchFamily="18" charset="0"/>
                <a:cs typeface="Times New Roman" panose="02020603050405020304" pitchFamily="18" charset="0"/>
              </a:rPr>
              <a:t>   Cahul district includes 55 localities, of which 1 city and 37 communes (villages) with 53 rural localities in their composition. The total population - 120 thousand inhabitants.</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it-IT" sz="2000" dirty="0">
                <a:latin typeface="Times New Roman" panose="02020603050405020304" pitchFamily="18" charset="0"/>
                <a:cs typeface="Times New Roman" panose="02020603050405020304" pitchFamily="18" charset="0"/>
              </a:rPr>
              <a:t>   The city of Cahul has the status of a spa resort.</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en-US" sz="2000" dirty="0">
                <a:latin typeface="Times New Roman" panose="02020603050405020304" pitchFamily="18" charset="0"/>
                <a:cs typeface="Times New Roman" panose="02020603050405020304" pitchFamily="18" charset="0"/>
              </a:rPr>
              <a:t>In the district are the </a:t>
            </a:r>
            <a:r>
              <a:rPr lang="en-US" sz="2000" b="1" i="1" dirty="0">
                <a:latin typeface="Times New Roman" panose="02020603050405020304" pitchFamily="18" charset="0"/>
                <a:cs typeface="Times New Roman" panose="02020603050405020304" pitchFamily="18" charset="0"/>
              </a:rPr>
              <a:t>largest lakes in Moldova - Manta and </a:t>
            </a:r>
            <a:r>
              <a:rPr lang="en-US" sz="2000" b="1" i="1" dirty="0" err="1">
                <a:latin typeface="Times New Roman" panose="02020603050405020304" pitchFamily="18" charset="0"/>
                <a:cs typeface="Times New Roman" panose="02020603050405020304" pitchFamily="18" charset="0"/>
              </a:rPr>
              <a:t>Beleu</a:t>
            </a:r>
            <a:r>
              <a:rPr lang="en-US" sz="2000" dirty="0">
                <a:latin typeface="Times New Roman" panose="02020603050405020304" pitchFamily="18" charset="0"/>
                <a:cs typeface="Times New Roman" panose="02020603050405020304" pitchFamily="18" charset="0"/>
              </a:rPr>
              <a:t>. The 1200 -meter section of the Danube provides access to the Black Sea.</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1991, in the lower course of the Prut, the </a:t>
            </a:r>
            <a:r>
              <a:rPr lang="en-US" sz="2000" b="1" i="1" dirty="0">
                <a:latin typeface="Times New Roman" panose="02020603050405020304" pitchFamily="18" charset="0"/>
                <a:cs typeface="Times New Roman" panose="02020603050405020304" pitchFamily="18" charset="0"/>
              </a:rPr>
              <a:t>“</a:t>
            </a:r>
            <a:r>
              <a:rPr lang="en-US" sz="2000" b="1" i="1" dirty="0" err="1">
                <a:latin typeface="Times New Roman" panose="02020603050405020304" pitchFamily="18" charset="0"/>
                <a:cs typeface="Times New Roman" panose="02020603050405020304" pitchFamily="18" charset="0"/>
              </a:rPr>
              <a:t>Prutul</a:t>
            </a:r>
            <a:r>
              <a:rPr lang="en-US" sz="2000" b="1" i="1" dirty="0">
                <a:latin typeface="Times New Roman" panose="02020603050405020304" pitchFamily="18" charset="0"/>
                <a:cs typeface="Times New Roman" panose="02020603050405020304" pitchFamily="18" charset="0"/>
              </a:rPr>
              <a:t> de </a:t>
            </a:r>
            <a:r>
              <a:rPr lang="en-US" sz="2000" b="1" i="1" dirty="0" err="1">
                <a:latin typeface="Times New Roman" panose="02020603050405020304" pitchFamily="18" charset="0"/>
                <a:cs typeface="Times New Roman" panose="02020603050405020304" pitchFamily="18" charset="0"/>
              </a:rPr>
              <a:t>Jos</a:t>
            </a:r>
            <a:r>
              <a:rPr lang="en-US" sz="2000" b="1" i="1" dirty="0">
                <a:latin typeface="Times New Roman" panose="02020603050405020304" pitchFamily="18" charset="0"/>
                <a:cs typeface="Times New Roman" panose="02020603050405020304" pitchFamily="18" charset="0"/>
              </a:rPr>
              <a:t>” Natural Reserve</a:t>
            </a:r>
            <a:r>
              <a:rPr lang="en-US" sz="2000" dirty="0">
                <a:latin typeface="Times New Roman" panose="02020603050405020304" pitchFamily="18" charset="0"/>
                <a:cs typeface="Times New Roman" panose="02020603050405020304" pitchFamily="18" charset="0"/>
              </a:rPr>
              <a:t> was founded, on an area of ​​1.7 thousand ha.</a:t>
            </a:r>
            <a:endParaRPr lang="ru-RU" sz="2000" dirty="0">
              <a:latin typeface="Times New Roman" panose="02020603050405020304" pitchFamily="18" charset="0"/>
              <a:cs typeface="Times New Roman" panose="02020603050405020304" pitchFamily="18" charset="0"/>
            </a:endParaRPr>
          </a:p>
          <a:p>
            <a:pPr algn="just"/>
            <a:r>
              <a:rPr lang="en-US" sz="3300" dirty="0"/>
              <a:t> </a:t>
            </a:r>
            <a:endParaRPr lang="ru-RU" sz="3300" dirty="0"/>
          </a:p>
        </p:txBody>
      </p:sp>
      <p:sp>
        <p:nvSpPr>
          <p:cNvPr id="10" name="TextBox 9">
            <a:extLst>
              <a:ext uri="{FF2B5EF4-FFF2-40B4-BE49-F238E27FC236}">
                <a16:creationId xmlns:a16="http://schemas.microsoft.com/office/drawing/2014/main" id="{D1F87C7E-E1D2-4676-91A2-81B2741BC1F9}"/>
              </a:ext>
            </a:extLst>
          </p:cNvPr>
          <p:cNvSpPr txBox="1"/>
          <p:nvPr/>
        </p:nvSpPr>
        <p:spPr>
          <a:xfrm>
            <a:off x="1066800" y="880396"/>
            <a:ext cx="15792627" cy="1077218"/>
          </a:xfrm>
          <a:prstGeom prst="rect">
            <a:avLst/>
          </a:prstGeom>
          <a:noFill/>
        </p:spPr>
        <p:txBody>
          <a:bodyPr wrap="square">
            <a:spAutoFit/>
          </a:bodyPr>
          <a:lstStyle/>
          <a:p>
            <a:pPr algn="ctr"/>
            <a:r>
              <a:rPr lang="en-US" sz="3200" b="1" dirty="0" err="1">
                <a:solidFill>
                  <a:schemeClr val="accent1">
                    <a:lumMod val="50000"/>
                  </a:schemeClr>
                </a:solidFill>
                <a:latin typeface="Times New Roman" panose="02020603050405020304" pitchFamily="18" charset="0"/>
                <a:cs typeface="Times New Roman" panose="02020603050405020304" pitchFamily="18" charset="0"/>
              </a:rPr>
              <a:t>Cahul</a:t>
            </a:r>
            <a:r>
              <a:rPr lang="en-US" sz="3200" b="1" dirty="0">
                <a:solidFill>
                  <a:schemeClr val="accent1">
                    <a:lumMod val="50000"/>
                  </a:schemeClr>
                </a:solidFill>
                <a:latin typeface="Times New Roman" panose="02020603050405020304" pitchFamily="18" charset="0"/>
                <a:cs typeface="Times New Roman" panose="02020603050405020304" pitchFamily="18" charset="0"/>
              </a:rPr>
              <a:t> Region </a:t>
            </a: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x-none"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2" descr="D:\1 Proiecte CCE Cahul 2020\5 Proiect ADA\ADA EU\Linia_buget_4.10_Vizibilitate\Creare calendar\nou 2 emblema\l. Beleu.jpg">
            <a:extLst>
              <a:ext uri="{FF2B5EF4-FFF2-40B4-BE49-F238E27FC236}">
                <a16:creationId xmlns:a16="http://schemas.microsoft.com/office/drawing/2014/main" id="{40AEB78D-6605-4420-94A2-660B7852E52A}"/>
              </a:ext>
            </a:extLst>
          </p:cNvPr>
          <p:cNvPicPr/>
          <p:nvPr/>
        </p:nvPicPr>
        <p:blipFill>
          <a:blip r:embed="rId2" cstate="print">
            <a:lum bright="10000"/>
          </a:blip>
          <a:srcRect/>
          <a:stretch>
            <a:fillRect/>
          </a:stretch>
        </p:blipFill>
        <p:spPr bwMode="auto">
          <a:xfrm>
            <a:off x="87732" y="3320250"/>
            <a:ext cx="8910638" cy="5012094"/>
          </a:xfrm>
          <a:prstGeom prst="rect">
            <a:avLst/>
          </a:prstGeom>
          <a:noFill/>
          <a:ln w="9525">
            <a:noFill/>
            <a:miter lim="800000"/>
            <a:headEnd/>
            <a:tailEnd/>
          </a:ln>
        </p:spPr>
      </p:pic>
      <p:sp>
        <p:nvSpPr>
          <p:cNvPr id="10" name="Rectangle 9">
            <a:extLst>
              <a:ext uri="{FF2B5EF4-FFF2-40B4-BE49-F238E27FC236}">
                <a16:creationId xmlns:a16="http://schemas.microsoft.com/office/drawing/2014/main" id="{14899A13-27D4-4676-AC2E-31E55298D00E}"/>
              </a:ext>
            </a:extLst>
          </p:cNvPr>
          <p:cNvSpPr/>
          <p:nvPr/>
        </p:nvSpPr>
        <p:spPr>
          <a:xfrm>
            <a:off x="9448800" y="3009900"/>
            <a:ext cx="8337852" cy="4922951"/>
          </a:xfrm>
          <a:prstGeom prst="rect">
            <a:avLst/>
          </a:prstGeom>
        </p:spPr>
        <p:txBody>
          <a:bodyPr wrap="square">
            <a:spAutoFit/>
          </a:bodyPr>
          <a:lstStyle/>
          <a:p>
            <a:pPr algn="just">
              <a:lnSpc>
                <a:spcPct val="200000"/>
              </a:lnSpc>
            </a:pPr>
            <a:r>
              <a:rPr lang="ro-RO" dirty="0"/>
              <a:t> </a:t>
            </a:r>
            <a:r>
              <a:rPr lang="en-US" sz="2000" dirty="0">
                <a:latin typeface="Times New Roman" panose="02020603050405020304" pitchFamily="18" charset="0"/>
                <a:cs typeface="Times New Roman" panose="02020603050405020304" pitchFamily="18" charset="0"/>
              </a:rPr>
              <a:t>In 2018, the International Coordinating Council of the UNESCO Man and the Biosphere </a:t>
            </a:r>
            <a:r>
              <a:rPr lang="en-US" sz="2000" dirty="0" err="1">
                <a:latin typeface="Times New Roman" panose="02020603050405020304" pitchFamily="18" charset="0"/>
                <a:cs typeface="Times New Roman" panose="02020603050405020304" pitchFamily="18" charset="0"/>
              </a:rPr>
              <a:t>Programme</a:t>
            </a:r>
            <a:r>
              <a:rPr lang="en-US" sz="2000" dirty="0">
                <a:latin typeface="Times New Roman" panose="02020603050405020304" pitchFamily="18" charset="0"/>
                <a:cs typeface="Times New Roman" panose="02020603050405020304" pitchFamily="18" charset="0"/>
              </a:rPr>
              <a:t> approved the registration of the </a:t>
            </a:r>
            <a:r>
              <a:rPr lang="en-US" sz="2000" b="1" i="1" dirty="0">
                <a:latin typeface="Times New Roman" panose="02020603050405020304" pitchFamily="18" charset="0"/>
                <a:cs typeface="Times New Roman" panose="02020603050405020304" pitchFamily="18" charset="0"/>
              </a:rPr>
              <a:t>Lower Prut Biosphere Reserve</a:t>
            </a:r>
            <a:r>
              <a:rPr lang="en-US" sz="2000" dirty="0">
                <a:latin typeface="Times New Roman" panose="02020603050405020304" pitchFamily="18" charset="0"/>
                <a:cs typeface="Times New Roman" panose="02020603050405020304" pitchFamily="18" charset="0"/>
              </a:rPr>
              <a:t>, which has now officially become the first biosphere reserve in Moldova. </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Located in the south of the country, this biosphere reserve encompasses the Prut River and floodplain lakes. Two-thirds of the surface of the area is occupied by Lake </a:t>
            </a:r>
            <a:r>
              <a:rPr lang="en-US" sz="2000" dirty="0" err="1">
                <a:latin typeface="Times New Roman" panose="02020603050405020304" pitchFamily="18" charset="0"/>
                <a:cs typeface="Times New Roman" panose="02020603050405020304" pitchFamily="18" charset="0"/>
              </a:rPr>
              <a:t>Beleu</a:t>
            </a:r>
            <a:r>
              <a:rPr lang="en-US" sz="2000" dirty="0">
                <a:latin typeface="Times New Roman" panose="02020603050405020304" pitchFamily="18" charset="0"/>
                <a:cs typeface="Times New Roman" panose="02020603050405020304" pitchFamily="18" charset="0"/>
              </a:rPr>
              <a:t>. The wetland area extends along the Prut River, covering a mosaic of water, meadow and forest ecosystems.</a:t>
            </a:r>
          </a:p>
        </p:txBody>
      </p:sp>
      <p:sp>
        <p:nvSpPr>
          <p:cNvPr id="11" name="TextBox 10">
            <a:extLst>
              <a:ext uri="{FF2B5EF4-FFF2-40B4-BE49-F238E27FC236}">
                <a16:creationId xmlns:a16="http://schemas.microsoft.com/office/drawing/2014/main" id="{03348602-0363-41CB-BB47-BEC9F46D0C85}"/>
              </a:ext>
            </a:extLst>
          </p:cNvPr>
          <p:cNvSpPr txBox="1"/>
          <p:nvPr/>
        </p:nvSpPr>
        <p:spPr>
          <a:xfrm>
            <a:off x="1066800" y="1362085"/>
            <a:ext cx="15792627" cy="1077218"/>
          </a:xfrm>
          <a:prstGeom prst="rect">
            <a:avLst/>
          </a:prstGeom>
          <a:noFill/>
        </p:spPr>
        <p:txBody>
          <a:bodyPr wrap="square">
            <a:spAutoFit/>
          </a:bodyPr>
          <a:lstStyle/>
          <a:p>
            <a:pPr algn="ctr"/>
            <a:r>
              <a:rPr lang="en-US" sz="3200" b="1" dirty="0" err="1">
                <a:solidFill>
                  <a:schemeClr val="accent1">
                    <a:lumMod val="50000"/>
                  </a:schemeClr>
                </a:solidFill>
                <a:latin typeface="Times New Roman" panose="02020603050405020304" pitchFamily="18" charset="0"/>
                <a:cs typeface="Times New Roman" panose="02020603050405020304" pitchFamily="18" charset="0"/>
              </a:rPr>
              <a:t>Cahul</a:t>
            </a:r>
            <a:r>
              <a:rPr lang="en-US" sz="3200" b="1" dirty="0">
                <a:solidFill>
                  <a:schemeClr val="accent1">
                    <a:lumMod val="50000"/>
                  </a:schemeClr>
                </a:solidFill>
                <a:latin typeface="Times New Roman" panose="02020603050405020304" pitchFamily="18" charset="0"/>
                <a:cs typeface="Times New Roman" panose="02020603050405020304" pitchFamily="18" charset="0"/>
              </a:rPr>
              <a:t> Region </a:t>
            </a: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x-none"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28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0" descr="Prut river.jpg">
            <a:extLst>
              <a:ext uri="{FF2B5EF4-FFF2-40B4-BE49-F238E27FC236}">
                <a16:creationId xmlns:a16="http://schemas.microsoft.com/office/drawing/2014/main" id="{70F15BBD-78C8-41C6-A0B5-36B2C1D05366}"/>
              </a:ext>
            </a:extLst>
          </p:cNvPr>
          <p:cNvPicPr/>
          <p:nvPr/>
        </p:nvPicPr>
        <p:blipFill>
          <a:blip r:embed="rId2" cstate="print"/>
          <a:srcRect/>
          <a:stretch>
            <a:fillRect/>
          </a:stretch>
        </p:blipFill>
        <p:spPr bwMode="auto">
          <a:xfrm>
            <a:off x="381000" y="3467984"/>
            <a:ext cx="6481553" cy="5405561"/>
          </a:xfrm>
          <a:prstGeom prst="rect">
            <a:avLst/>
          </a:prstGeom>
          <a:noFill/>
          <a:ln w="9525">
            <a:noFill/>
            <a:miter lim="800000"/>
            <a:headEnd/>
            <a:tailEnd/>
          </a:ln>
        </p:spPr>
      </p:pic>
      <p:sp>
        <p:nvSpPr>
          <p:cNvPr id="9" name="Rectangle 8">
            <a:extLst>
              <a:ext uri="{FF2B5EF4-FFF2-40B4-BE49-F238E27FC236}">
                <a16:creationId xmlns:a16="http://schemas.microsoft.com/office/drawing/2014/main" id="{8FB1A015-2166-4743-ACEB-A0203C1932E5}"/>
              </a:ext>
            </a:extLst>
          </p:cNvPr>
          <p:cNvSpPr/>
          <p:nvPr/>
        </p:nvSpPr>
        <p:spPr>
          <a:xfrm>
            <a:off x="7555173" y="3264025"/>
            <a:ext cx="9144000" cy="5538504"/>
          </a:xfrm>
          <a:prstGeom prst="rect">
            <a:avLst/>
          </a:prstGeom>
        </p:spPr>
        <p:txBody>
          <a:bodyPr>
            <a:spAutoFit/>
          </a:bodyPr>
          <a:lstStyle/>
          <a:p>
            <a:pPr algn="just">
              <a:lnSpc>
                <a:spcPct val="200000"/>
              </a:lnSpc>
            </a:pPr>
            <a:r>
              <a:rPr lang="en-US" sz="2000" b="1" i="1" dirty="0">
                <a:latin typeface="Times New Roman" panose="02020603050405020304" pitchFamily="18" charset="0"/>
                <a:cs typeface="Times New Roman" panose="02020603050405020304" pitchFamily="18" charset="0"/>
              </a:rPr>
              <a:t>The Prut River </a:t>
            </a:r>
            <a:r>
              <a:rPr lang="en-US" sz="2000" dirty="0">
                <a:latin typeface="Times New Roman" panose="02020603050405020304" pitchFamily="18" charset="0"/>
                <a:cs typeface="Times New Roman" panose="02020603050405020304" pitchFamily="18" charset="0"/>
              </a:rPr>
              <a:t>is one of the largest rivers in Western Ukraine, Moldova and Romania, one of the main tributaries of the Danube River. Of the total basin area, 28% of the Prut River basin is located in the territory of Moldova, 33%in the territory of Ukraine, and 39% in the territory of Romania. The Prut River originates on the south western slope of the </a:t>
            </a:r>
            <a:r>
              <a:rPr lang="en-US" sz="2000" dirty="0" err="1">
                <a:latin typeface="Times New Roman" panose="02020603050405020304" pitchFamily="18" charset="0"/>
                <a:cs typeface="Times New Roman" panose="02020603050405020304" pitchFamily="18" charset="0"/>
              </a:rPr>
              <a:t>Hoverla</a:t>
            </a:r>
            <a:r>
              <a:rPr lang="en-US" sz="2000" dirty="0">
                <a:latin typeface="Times New Roman" panose="02020603050405020304" pitchFamily="18" charset="0"/>
                <a:cs typeface="Times New Roman" panose="02020603050405020304" pitchFamily="18" charset="0"/>
              </a:rPr>
              <a:t> mountain (Ukraine), and discharges into the Danube River. Within the limits of the Republic of Moldova, the Prut River has a length of 695 km. </a:t>
            </a:r>
            <a:endParaRPr lang="ro-RO" sz="2000" dirty="0">
              <a:latin typeface="Times New Roman" panose="02020603050405020304" pitchFamily="18" charset="0"/>
              <a:cs typeface="Times New Roman" panose="02020603050405020304" pitchFamily="18" charset="0"/>
            </a:endParaRP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river is used for drinking water supply of many localities, supply for communal industrial enterprises, for land irrigation, electricity production, for fish farming and navigation.</a:t>
            </a:r>
            <a:endParaRPr lang="ru-RU"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0C2CE7-6AC3-402B-9EB2-27DEAC617C5D}"/>
              </a:ext>
            </a:extLst>
          </p:cNvPr>
          <p:cNvSpPr txBox="1"/>
          <p:nvPr/>
        </p:nvSpPr>
        <p:spPr>
          <a:xfrm>
            <a:off x="895173" y="1413455"/>
            <a:ext cx="15792627" cy="1077218"/>
          </a:xfrm>
          <a:prstGeom prst="rect">
            <a:avLst/>
          </a:prstGeom>
          <a:noFill/>
        </p:spPr>
        <p:txBody>
          <a:bodyPr wrap="square">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The Prut River Basin</a:t>
            </a: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x-none"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22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Picture 2" descr="Măsuri de prevenire a poluării apei">
            <a:extLst>
              <a:ext uri="{FF2B5EF4-FFF2-40B4-BE49-F238E27FC236}">
                <a16:creationId xmlns:a16="http://schemas.microsoft.com/office/drawing/2014/main" id="{468018BF-D67C-4661-9825-42254E6361AB}"/>
              </a:ext>
            </a:extLst>
          </p:cNvPr>
          <p:cNvPicPr>
            <a:picLocks noChangeAspect="1" noChangeArrowheads="1"/>
          </p:cNvPicPr>
          <p:nvPr/>
        </p:nvPicPr>
        <p:blipFill>
          <a:blip r:embed="rId2" cstate="print"/>
          <a:srcRect/>
          <a:stretch>
            <a:fillRect/>
          </a:stretch>
        </p:blipFill>
        <p:spPr bwMode="auto">
          <a:xfrm>
            <a:off x="0" y="2628900"/>
            <a:ext cx="5310231" cy="3197165"/>
          </a:xfrm>
          <a:prstGeom prst="rect">
            <a:avLst/>
          </a:prstGeom>
          <a:noFill/>
        </p:spPr>
      </p:pic>
      <p:pic>
        <p:nvPicPr>
          <p:cNvPr id="9" name="Picture 12" descr="Agriculture | ICPDR - International Commission for the Protection of the Danube  River">
            <a:extLst>
              <a:ext uri="{FF2B5EF4-FFF2-40B4-BE49-F238E27FC236}">
                <a16:creationId xmlns:a16="http://schemas.microsoft.com/office/drawing/2014/main" id="{1EE65BFB-E753-4B8F-8616-B644F2FC5CC4}"/>
              </a:ext>
            </a:extLst>
          </p:cNvPr>
          <p:cNvPicPr>
            <a:picLocks noChangeAspect="1" noChangeArrowheads="1"/>
          </p:cNvPicPr>
          <p:nvPr/>
        </p:nvPicPr>
        <p:blipFill>
          <a:blip r:embed="rId3" cstate="print"/>
          <a:srcRect l="6516" r="53838"/>
          <a:stretch>
            <a:fillRect/>
          </a:stretch>
        </p:blipFill>
        <p:spPr bwMode="auto">
          <a:xfrm>
            <a:off x="762000" y="5600700"/>
            <a:ext cx="4958183" cy="3164838"/>
          </a:xfrm>
          <a:prstGeom prst="rect">
            <a:avLst/>
          </a:prstGeom>
          <a:noFill/>
        </p:spPr>
      </p:pic>
      <p:sp>
        <p:nvSpPr>
          <p:cNvPr id="10" name="TextBox 9">
            <a:extLst>
              <a:ext uri="{FF2B5EF4-FFF2-40B4-BE49-F238E27FC236}">
                <a16:creationId xmlns:a16="http://schemas.microsoft.com/office/drawing/2014/main" id="{3170AB40-31A4-45D6-BE18-6F32CB320AAE}"/>
              </a:ext>
            </a:extLst>
          </p:cNvPr>
          <p:cNvSpPr txBox="1"/>
          <p:nvPr/>
        </p:nvSpPr>
        <p:spPr>
          <a:xfrm>
            <a:off x="6482183" y="2875679"/>
            <a:ext cx="10908708" cy="4801314"/>
          </a:xfrm>
          <a:prstGeom prst="rect">
            <a:avLst/>
          </a:prstGeom>
          <a:noFill/>
        </p:spPr>
        <p:txBody>
          <a:bodyPr wrap="square">
            <a:spAutoFit/>
          </a:bodyPr>
          <a:lstStyle/>
          <a:p>
            <a:pPr>
              <a:lnSpc>
                <a:spcPct val="200000"/>
              </a:lnSpc>
            </a:pPr>
            <a:endParaRPr lang="ro-RO" sz="2000" dirty="0">
              <a:latin typeface="Times New Roman" panose="02020603050405020304" pitchFamily="18" charset="0"/>
              <a:cs typeface="Times New Roman" panose="02020603050405020304" pitchFamily="18" charset="0"/>
            </a:endParaRPr>
          </a:p>
          <a:p>
            <a:pPr>
              <a:lnSpc>
                <a:spcPct val="200000"/>
              </a:lnSpc>
            </a:pPr>
            <a:r>
              <a:rPr lang="en-US" sz="2000" dirty="0">
                <a:latin typeface="Times New Roman" panose="02020603050405020304" pitchFamily="18" charset="0"/>
                <a:cs typeface="Times New Roman" panose="02020603050405020304" pitchFamily="18" charset="0"/>
              </a:rPr>
              <a:t>The main </a:t>
            </a:r>
            <a:r>
              <a:rPr lang="en-US" sz="2000" b="1" i="1" dirty="0">
                <a:latin typeface="Times New Roman" panose="02020603050405020304" pitchFamily="18" charset="0"/>
                <a:cs typeface="Times New Roman" panose="02020603050405020304" pitchFamily="18" charset="0"/>
              </a:rPr>
              <a:t>sources of pollution </a:t>
            </a:r>
            <a:r>
              <a:rPr lang="en-US" sz="2000" dirty="0">
                <a:latin typeface="Times New Roman" panose="02020603050405020304" pitchFamily="18" charset="0"/>
                <a:cs typeface="Times New Roman" panose="02020603050405020304" pitchFamily="18" charset="0"/>
              </a:rPr>
              <a:t>are:</a:t>
            </a:r>
            <a:endParaRPr lang="ru-RU" sz="2000" dirty="0">
              <a:latin typeface="Times New Roman" panose="02020603050405020304" pitchFamily="18" charset="0"/>
              <a:cs typeface="Times New Roman" panose="02020603050405020304" pitchFamily="18" charset="0"/>
            </a:endParaRPr>
          </a:p>
          <a:p>
            <a:pPr>
              <a:lnSpc>
                <a:spcPct val="200000"/>
              </a:lnSpc>
              <a:buFont typeface="Arial" pitchFamily="34" charset="0"/>
              <a:buChar char="•"/>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Point source pollution (wastewater discharge);</a:t>
            </a:r>
            <a:endParaRPr lang="ru-RU" sz="2000" dirty="0">
              <a:latin typeface="Times New Roman" panose="02020603050405020304" pitchFamily="18" charset="0"/>
              <a:cs typeface="Times New Roman" panose="02020603050405020304" pitchFamily="18" charset="0"/>
            </a:endParaRPr>
          </a:p>
          <a:p>
            <a:pPr>
              <a:lnSpc>
                <a:spcPct val="200000"/>
              </a:lnSpc>
              <a:buFont typeface="Arial" pitchFamily="34" charset="0"/>
              <a:buChar char="•"/>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Diffuse source pollution (agricultural activities, unauthorized dumps);</a:t>
            </a:r>
            <a:endParaRPr lang="ru-RU" sz="2000" dirty="0">
              <a:latin typeface="Times New Roman" panose="02020603050405020304" pitchFamily="18" charset="0"/>
              <a:cs typeface="Times New Roman" panose="02020603050405020304" pitchFamily="18" charset="0"/>
            </a:endParaRPr>
          </a:p>
          <a:p>
            <a:pPr>
              <a:lnSpc>
                <a:spcPct val="200000"/>
              </a:lnSpc>
              <a:buFont typeface="Arial" pitchFamily="34" charset="0"/>
              <a:buChar char="•"/>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Hydro – morphological alterations (interruption of river continuity by the dam construction, density of irrigation and abstraction canals)</a:t>
            </a:r>
            <a:r>
              <a:rPr lang="ro-RO"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en-US" sz="3300" dirty="0"/>
              <a:t> </a:t>
            </a:r>
            <a:endParaRPr lang="ru-RU" sz="3300" dirty="0"/>
          </a:p>
          <a:p>
            <a:pPr algn="just"/>
            <a:r>
              <a:rPr lang="en-US" sz="3300" dirty="0"/>
              <a:t> </a:t>
            </a:r>
            <a:endParaRPr lang="ru-RU" sz="3300" dirty="0"/>
          </a:p>
        </p:txBody>
      </p:sp>
      <p:sp>
        <p:nvSpPr>
          <p:cNvPr id="11" name="TextBox 10">
            <a:extLst>
              <a:ext uri="{FF2B5EF4-FFF2-40B4-BE49-F238E27FC236}">
                <a16:creationId xmlns:a16="http://schemas.microsoft.com/office/drawing/2014/main" id="{78D087A1-FC0F-44C8-9EE0-C3B362C00B45}"/>
              </a:ext>
            </a:extLst>
          </p:cNvPr>
          <p:cNvSpPr txBox="1"/>
          <p:nvPr/>
        </p:nvSpPr>
        <p:spPr>
          <a:xfrm>
            <a:off x="1676400" y="1521462"/>
            <a:ext cx="15792627" cy="1354217"/>
          </a:xfrm>
          <a:prstGeom prst="rect">
            <a:avLst/>
          </a:prstGeom>
          <a:noFill/>
        </p:spPr>
        <p:txBody>
          <a:bodyPr wrap="square">
            <a:spAutoFit/>
          </a:bodyPr>
          <a:lstStyle/>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The main types of pressures within the Prut River basin</a:t>
            </a:r>
          </a:p>
          <a:p>
            <a:pPr algn="ctr"/>
            <a:br>
              <a:rPr lang="en-US" sz="2700" dirty="0">
                <a:solidFill>
                  <a:schemeClr val="accent1">
                    <a:lumMod val="50000"/>
                  </a:schemeClr>
                </a:solidFill>
              </a:rPr>
            </a:br>
            <a:endParaRPr lang="x-none" sz="2700" dirty="0">
              <a:solidFill>
                <a:schemeClr val="accent1">
                  <a:lumMod val="50000"/>
                </a:schemeClr>
              </a:solidFill>
            </a:endParaRPr>
          </a:p>
        </p:txBody>
      </p:sp>
    </p:spTree>
    <p:extLst>
      <p:ext uri="{BB962C8B-B14F-4D97-AF65-F5344CB8AC3E}">
        <p14:creationId xmlns:p14="http://schemas.microsoft.com/office/powerpoint/2010/main" val="364825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2" descr="http://old.meteo.md/mold/foto/3.png">
            <a:extLst>
              <a:ext uri="{FF2B5EF4-FFF2-40B4-BE49-F238E27FC236}">
                <a16:creationId xmlns:a16="http://schemas.microsoft.com/office/drawing/2014/main" id="{315B081A-356D-4770-AA65-96F6F6650153}"/>
              </a:ext>
            </a:extLst>
          </p:cNvPr>
          <p:cNvPicPr/>
          <p:nvPr/>
        </p:nvPicPr>
        <p:blipFill>
          <a:blip r:embed="rId2" cstate="print"/>
          <a:srcRect b="5723"/>
          <a:stretch>
            <a:fillRect/>
          </a:stretch>
        </p:blipFill>
        <p:spPr bwMode="auto">
          <a:xfrm>
            <a:off x="381000" y="4000500"/>
            <a:ext cx="7772400" cy="3733800"/>
          </a:xfrm>
          <a:prstGeom prst="rect">
            <a:avLst/>
          </a:prstGeom>
          <a:noFill/>
          <a:ln w="9525">
            <a:noFill/>
            <a:miter lim="800000"/>
            <a:headEnd/>
            <a:tailEnd/>
          </a:ln>
        </p:spPr>
      </p:pic>
      <p:sp>
        <p:nvSpPr>
          <p:cNvPr id="9" name="Rectangle 8">
            <a:extLst>
              <a:ext uri="{FF2B5EF4-FFF2-40B4-BE49-F238E27FC236}">
                <a16:creationId xmlns:a16="http://schemas.microsoft.com/office/drawing/2014/main" id="{02B44B19-8FFE-4E9A-8073-7393C694941D}"/>
              </a:ext>
            </a:extLst>
          </p:cNvPr>
          <p:cNvSpPr/>
          <p:nvPr/>
        </p:nvSpPr>
        <p:spPr>
          <a:xfrm>
            <a:off x="8839200" y="3990833"/>
            <a:ext cx="8610600" cy="2460738"/>
          </a:xfrm>
          <a:prstGeom prst="rect">
            <a:avLst/>
          </a:prstGeom>
        </p:spPr>
        <p:txBody>
          <a:bodyPr wrap="square">
            <a:spAutoFit/>
          </a:bodyPr>
          <a:lstStyle/>
          <a:p>
            <a:pPr algn="just">
              <a:lnSpc>
                <a:spcPct val="200000"/>
              </a:lnSpc>
            </a:pPr>
            <a:r>
              <a:rPr lang="ro-RO"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Following the detailed analyzes performed by the State Hydrometeorological Service, it is observed a higher concentration of pollutants downstream of large cities that do not have wastewater treatment plants and at the confluence with river tributaries.</a:t>
            </a:r>
          </a:p>
        </p:txBody>
      </p:sp>
      <p:sp>
        <p:nvSpPr>
          <p:cNvPr id="10" name="TextBox 9">
            <a:extLst>
              <a:ext uri="{FF2B5EF4-FFF2-40B4-BE49-F238E27FC236}">
                <a16:creationId xmlns:a16="http://schemas.microsoft.com/office/drawing/2014/main" id="{A126EE54-009E-4D09-939B-2F87BDA096D7}"/>
              </a:ext>
            </a:extLst>
          </p:cNvPr>
          <p:cNvSpPr txBox="1"/>
          <p:nvPr/>
        </p:nvSpPr>
        <p:spPr>
          <a:xfrm>
            <a:off x="1371600" y="1521654"/>
            <a:ext cx="15792627" cy="1415772"/>
          </a:xfrm>
          <a:prstGeom prst="rect">
            <a:avLst/>
          </a:prstGeom>
          <a:noFill/>
        </p:spPr>
        <p:txBody>
          <a:bodyPr wrap="square">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Water quality investigations in the Prut river basin</a:t>
            </a:r>
          </a:p>
          <a:p>
            <a:pPr algn="ctr"/>
            <a:br>
              <a:rPr lang="en-US" sz="2700" dirty="0">
                <a:solidFill>
                  <a:schemeClr val="accent1">
                    <a:lumMod val="50000"/>
                  </a:schemeClr>
                </a:solidFill>
              </a:rPr>
            </a:br>
            <a:endParaRPr lang="x-none" sz="2700" dirty="0">
              <a:solidFill>
                <a:schemeClr val="accent1">
                  <a:lumMod val="50000"/>
                </a:schemeClr>
              </a:solidFill>
            </a:endParaRPr>
          </a:p>
        </p:txBody>
      </p:sp>
    </p:spTree>
    <p:extLst>
      <p:ext uri="{BB962C8B-B14F-4D97-AF65-F5344CB8AC3E}">
        <p14:creationId xmlns:p14="http://schemas.microsoft.com/office/powerpoint/2010/main" val="164651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0" descr="http://old.meteo.md/mold/foto/5.png">
            <a:extLst>
              <a:ext uri="{FF2B5EF4-FFF2-40B4-BE49-F238E27FC236}">
                <a16:creationId xmlns:a16="http://schemas.microsoft.com/office/drawing/2014/main" id="{550C150C-5FBB-4516-AF50-E077E82E5107}"/>
              </a:ext>
            </a:extLst>
          </p:cNvPr>
          <p:cNvPicPr/>
          <p:nvPr/>
        </p:nvPicPr>
        <p:blipFill>
          <a:blip r:embed="rId2" cstate="print"/>
          <a:srcRect b="10004"/>
          <a:stretch>
            <a:fillRect/>
          </a:stretch>
        </p:blipFill>
        <p:spPr bwMode="auto">
          <a:xfrm>
            <a:off x="262582" y="3663690"/>
            <a:ext cx="8456774" cy="3532365"/>
          </a:xfrm>
          <a:prstGeom prst="rect">
            <a:avLst/>
          </a:prstGeom>
          <a:noFill/>
          <a:ln w="9525">
            <a:noFill/>
            <a:miter lim="800000"/>
            <a:headEnd/>
            <a:tailEnd/>
          </a:ln>
        </p:spPr>
      </p:pic>
      <p:sp>
        <p:nvSpPr>
          <p:cNvPr id="9" name="TextBox 8">
            <a:extLst>
              <a:ext uri="{FF2B5EF4-FFF2-40B4-BE49-F238E27FC236}">
                <a16:creationId xmlns:a16="http://schemas.microsoft.com/office/drawing/2014/main" id="{F08C7A99-E926-4BDA-83F5-A17DEE74A81E}"/>
              </a:ext>
            </a:extLst>
          </p:cNvPr>
          <p:cNvSpPr txBox="1"/>
          <p:nvPr/>
        </p:nvSpPr>
        <p:spPr>
          <a:xfrm>
            <a:off x="230737" y="7646158"/>
            <a:ext cx="8485976" cy="1708160"/>
          </a:xfrm>
          <a:prstGeom prst="rect">
            <a:avLst/>
          </a:prstGeom>
          <a:noFill/>
        </p:spPr>
        <p:txBody>
          <a:bodyPr wrap="square">
            <a:spAutoFit/>
          </a:bodyPr>
          <a:lstStyle/>
          <a:p>
            <a:pPr algn="ctr"/>
            <a:r>
              <a:rPr lang="en-US" sz="2100" i="1" dirty="0"/>
              <a:t>Sampling sections</a:t>
            </a:r>
            <a:endParaRPr lang="ro-RO" sz="2100" i="1" dirty="0"/>
          </a:p>
          <a:p>
            <a:pPr algn="ctr"/>
            <a:endParaRPr lang="ru-RU" sz="2100" dirty="0"/>
          </a:p>
          <a:p>
            <a:r>
              <a:rPr lang="en-US" sz="2100" b="1" i="1" dirty="0"/>
              <a:t>Fig.2. The variation of the concentration of petroleum products in the Prut River, from </a:t>
            </a:r>
            <a:r>
              <a:rPr lang="en-US" sz="2100" b="1" i="1" dirty="0" err="1"/>
              <a:t>Criva</a:t>
            </a:r>
            <a:r>
              <a:rPr lang="en-US" sz="2100" b="1" i="1" dirty="0"/>
              <a:t> to </a:t>
            </a:r>
            <a:r>
              <a:rPr lang="en-US" sz="2100" b="1" i="1" dirty="0" err="1"/>
              <a:t>Giurgiulești</a:t>
            </a:r>
            <a:endParaRPr lang="en-US" sz="2100" b="1" i="1" dirty="0"/>
          </a:p>
          <a:p>
            <a:endParaRPr lang="ru-RU" sz="2100" b="1" i="1" dirty="0"/>
          </a:p>
        </p:txBody>
      </p:sp>
      <p:sp>
        <p:nvSpPr>
          <p:cNvPr id="10" name="TextBox 9">
            <a:extLst>
              <a:ext uri="{FF2B5EF4-FFF2-40B4-BE49-F238E27FC236}">
                <a16:creationId xmlns:a16="http://schemas.microsoft.com/office/drawing/2014/main" id="{437D658C-9720-4DDE-8BBF-C670CDA3A765}"/>
              </a:ext>
            </a:extLst>
          </p:cNvPr>
          <p:cNvSpPr txBox="1"/>
          <p:nvPr/>
        </p:nvSpPr>
        <p:spPr>
          <a:xfrm>
            <a:off x="9011540" y="3663690"/>
            <a:ext cx="8883354" cy="5355312"/>
          </a:xfrm>
          <a:prstGeom prst="rect">
            <a:avLst/>
          </a:prstGeom>
          <a:noFill/>
        </p:spPr>
        <p:txBody>
          <a:bodyPr wrap="square">
            <a:spAutoFit/>
          </a:bodyPr>
          <a:lstStyle/>
          <a:p>
            <a:pPr algn="just">
              <a:lnSpc>
                <a:spcPct val="200000"/>
              </a:lnSpc>
            </a:pPr>
            <a:r>
              <a:rPr lang="ro-RO"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According to the results of the analyzes performed and represented graphically figure  no. 2 it is observed that in all the samples taken, except the one from </a:t>
            </a:r>
            <a:r>
              <a:rPr lang="en-US" sz="2000" dirty="0" err="1">
                <a:latin typeface="Times New Roman" panose="02020603050405020304" pitchFamily="18" charset="0"/>
                <a:cs typeface="Times New Roman" panose="02020603050405020304" pitchFamily="18" charset="0"/>
              </a:rPr>
              <a:t>Sculeni</a:t>
            </a:r>
            <a:r>
              <a:rPr lang="en-US" sz="2000" dirty="0">
                <a:latin typeface="Times New Roman" panose="02020603050405020304" pitchFamily="18" charset="0"/>
                <a:cs typeface="Times New Roman" panose="02020603050405020304" pitchFamily="18" charset="0"/>
              </a:rPr>
              <a:t> village and the one taken from the </a:t>
            </a:r>
            <a:r>
              <a:rPr lang="en-US" sz="2000" dirty="0" err="1">
                <a:latin typeface="Times New Roman" panose="02020603050405020304" pitchFamily="18" charset="0"/>
                <a:cs typeface="Times New Roman" panose="02020603050405020304" pitchFamily="18" charset="0"/>
              </a:rPr>
              <a:t>Costești</a:t>
            </a:r>
            <a:r>
              <a:rPr lang="en-US" sz="2000" dirty="0">
                <a:latin typeface="Times New Roman" panose="02020603050405020304" pitchFamily="18" charset="0"/>
                <a:cs typeface="Times New Roman" panose="02020603050405020304" pitchFamily="18" charset="0"/>
              </a:rPr>
              <a:t> basin, were registered </a:t>
            </a:r>
            <a:r>
              <a:rPr lang="en-US" sz="2000" dirty="0" err="1">
                <a:latin typeface="Times New Roman" panose="02020603050405020304" pitchFamily="18" charset="0"/>
                <a:cs typeface="Times New Roman" panose="02020603050405020304" pitchFamily="18" charset="0"/>
              </a:rPr>
              <a:t>exceedances</a:t>
            </a:r>
            <a:r>
              <a:rPr lang="en-US" sz="2000" dirty="0">
                <a:latin typeface="Times New Roman" panose="02020603050405020304" pitchFamily="18" charset="0"/>
                <a:cs typeface="Times New Roman" panose="02020603050405020304" pitchFamily="18" charset="0"/>
              </a:rPr>
              <a:t> of the Maximum Permissible Concentrations (MPC) for petroleum products. </a:t>
            </a:r>
            <a:endParaRPr lang="ro-RO" sz="2000" dirty="0">
              <a:latin typeface="Times New Roman" panose="02020603050405020304" pitchFamily="18" charset="0"/>
              <a:cs typeface="Times New Roman" panose="02020603050405020304" pitchFamily="18" charset="0"/>
            </a:endParaRP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anion-active detergents, copper compounds, ammonium ions, nitrates, no </a:t>
            </a:r>
            <a:r>
              <a:rPr lang="en-US" sz="2000" dirty="0" err="1">
                <a:latin typeface="Times New Roman" panose="02020603050405020304" pitchFamily="18" charset="0"/>
                <a:cs typeface="Times New Roman" panose="02020603050405020304" pitchFamily="18" charset="0"/>
              </a:rPr>
              <a:t>exceedance</a:t>
            </a:r>
            <a:r>
              <a:rPr lang="en-US" sz="2000" dirty="0">
                <a:latin typeface="Times New Roman" panose="02020603050405020304" pitchFamily="18" charset="0"/>
                <a:cs typeface="Times New Roman" panose="02020603050405020304" pitchFamily="18" charset="0"/>
              </a:rPr>
              <a:t> of the MPC was recorded.</a:t>
            </a:r>
            <a:endParaRPr lang="ru-RU" sz="2000" dirty="0">
              <a:latin typeface="Times New Roman" panose="02020603050405020304" pitchFamily="18" charset="0"/>
              <a:cs typeface="Times New Roman" panose="02020603050405020304" pitchFamily="18" charset="0"/>
            </a:endParaRPr>
          </a:p>
          <a:p>
            <a:pPr algn="just"/>
            <a:endParaRPr lang="ru-RU" sz="3600" dirty="0"/>
          </a:p>
          <a:p>
            <a:pPr algn="just"/>
            <a:r>
              <a:rPr lang="en-US" sz="3300" dirty="0"/>
              <a:t> </a:t>
            </a:r>
            <a:endParaRPr lang="ru-RU" sz="3300" dirty="0"/>
          </a:p>
          <a:p>
            <a:pPr algn="just"/>
            <a:r>
              <a:rPr lang="en-US" sz="3300" dirty="0"/>
              <a:t> </a:t>
            </a:r>
            <a:endParaRPr lang="ru-RU" sz="3300" dirty="0"/>
          </a:p>
        </p:txBody>
      </p:sp>
      <p:sp>
        <p:nvSpPr>
          <p:cNvPr id="11" name="TextBox 10">
            <a:extLst>
              <a:ext uri="{FF2B5EF4-FFF2-40B4-BE49-F238E27FC236}">
                <a16:creationId xmlns:a16="http://schemas.microsoft.com/office/drawing/2014/main" id="{3A2D9F72-5E9B-4D35-96E6-36D7AA687898}"/>
              </a:ext>
            </a:extLst>
          </p:cNvPr>
          <p:cNvSpPr txBox="1"/>
          <p:nvPr/>
        </p:nvSpPr>
        <p:spPr>
          <a:xfrm>
            <a:off x="1115226" y="1144558"/>
            <a:ext cx="15792627" cy="1415772"/>
          </a:xfrm>
          <a:prstGeom prst="rect">
            <a:avLst/>
          </a:prstGeom>
          <a:noFill/>
        </p:spPr>
        <p:txBody>
          <a:bodyPr wrap="square">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Water quality investigations in the Prut river basin</a:t>
            </a:r>
          </a:p>
          <a:p>
            <a:pPr algn="ctr"/>
            <a:br>
              <a:rPr lang="en-US" sz="2700" dirty="0">
                <a:solidFill>
                  <a:schemeClr val="accent1">
                    <a:lumMod val="50000"/>
                  </a:schemeClr>
                </a:solidFill>
              </a:rPr>
            </a:br>
            <a:endParaRPr lang="x-none" sz="2700" dirty="0">
              <a:solidFill>
                <a:schemeClr val="accent1">
                  <a:lumMod val="50000"/>
                </a:schemeClr>
              </a:solidFill>
            </a:endParaRPr>
          </a:p>
        </p:txBody>
      </p:sp>
    </p:spTree>
    <p:extLst>
      <p:ext uri="{BB962C8B-B14F-4D97-AF65-F5344CB8AC3E}">
        <p14:creationId xmlns:p14="http://schemas.microsoft.com/office/powerpoint/2010/main" val="353256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1365</Words>
  <Application>Microsoft Office PowerPoint</Application>
  <PresentationFormat>Custom</PresentationFormat>
  <Paragraphs>113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Wingdings</vt:lpstr>
      <vt:lpstr>Calibri</vt:lpstr>
      <vt:lpstr>Arial</vt:lpstr>
      <vt:lpstr>Times New Roman</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SturNet PPT template</dc:title>
  <cp:lastModifiedBy>Usr</cp:lastModifiedBy>
  <cp:revision>33</cp:revision>
  <dcterms:created xsi:type="dcterms:W3CDTF">2006-08-16T00:00:00Z</dcterms:created>
  <dcterms:modified xsi:type="dcterms:W3CDTF">2025-05-06T14:17:05Z</dcterms:modified>
  <dc:identifier>DAGVCDksPmQ</dc:identifier>
</cp:coreProperties>
</file>